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34" r:id="rId4"/>
    <p:sldMasterId id="2147484700" r:id="rId5"/>
    <p:sldMasterId id="2147484718" r:id="rId6"/>
  </p:sldMasterIdLst>
  <p:notesMasterIdLst>
    <p:notesMasterId r:id="rId41"/>
  </p:notesMasterIdLst>
  <p:handoutMasterIdLst>
    <p:handoutMasterId r:id="rId42"/>
  </p:handoutMasterIdLst>
  <p:sldIdLst>
    <p:sldId id="2134805021" r:id="rId7"/>
    <p:sldId id="2134804983" r:id="rId8"/>
    <p:sldId id="2134804984" r:id="rId9"/>
    <p:sldId id="2134804977" r:id="rId10"/>
    <p:sldId id="2134805028" r:id="rId11"/>
    <p:sldId id="1900" r:id="rId12"/>
    <p:sldId id="5035" r:id="rId13"/>
    <p:sldId id="1698" r:id="rId14"/>
    <p:sldId id="2076137304" r:id="rId15"/>
    <p:sldId id="8282" r:id="rId16"/>
    <p:sldId id="2134804978" r:id="rId17"/>
    <p:sldId id="2134805015" r:id="rId18"/>
    <p:sldId id="2134805004" r:id="rId19"/>
    <p:sldId id="5010" r:id="rId20"/>
    <p:sldId id="2134804980" r:id="rId21"/>
    <p:sldId id="262" r:id="rId22"/>
    <p:sldId id="2134805008" r:id="rId23"/>
    <p:sldId id="2134805025" r:id="rId24"/>
    <p:sldId id="2134805019" r:id="rId25"/>
    <p:sldId id="2134805033" r:id="rId26"/>
    <p:sldId id="2134805026" r:id="rId27"/>
    <p:sldId id="5026" r:id="rId28"/>
    <p:sldId id="2134805032" r:id="rId29"/>
    <p:sldId id="2134805030" r:id="rId30"/>
    <p:sldId id="2134805031" r:id="rId31"/>
    <p:sldId id="275" r:id="rId32"/>
    <p:sldId id="8285" r:id="rId33"/>
    <p:sldId id="10088" r:id="rId34"/>
    <p:sldId id="8291" r:id="rId35"/>
    <p:sldId id="8292" r:id="rId36"/>
    <p:sldId id="2134805024" r:id="rId37"/>
    <p:sldId id="2147470637" r:id="rId38"/>
    <p:sldId id="2147470639" r:id="rId39"/>
    <p:sldId id="502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duction" id="{EF300F92-80C6-41F7-8927-4C823E6F2C9D}">
          <p14:sldIdLst>
            <p14:sldId id="2134805021"/>
          </p14:sldIdLst>
        </p14:section>
        <p14:section name="Problem Statement" id="{09780601-832F-45EE-8782-6D8CC89D7270}">
          <p14:sldIdLst>
            <p14:sldId id="2134804983"/>
            <p14:sldId id="2134804984"/>
            <p14:sldId id="2134804977"/>
            <p14:sldId id="2134805028"/>
            <p14:sldId id="1900"/>
            <p14:sldId id="5035"/>
          </p14:sldIdLst>
        </p14:section>
        <p14:section name="Solution Statement" id="{7830F463-30BB-475B-B119-D1267693D2E4}">
          <p14:sldIdLst>
            <p14:sldId id="1698"/>
          </p14:sldIdLst>
        </p14:section>
        <p14:section name="Solution Pillars" id="{5892B15A-8CDD-48B2-B954-74A239661BED}">
          <p14:sldIdLst>
            <p14:sldId id="2076137304"/>
            <p14:sldId id="8282"/>
            <p14:sldId id="2134804978"/>
          </p14:sldIdLst>
        </p14:section>
        <p14:section name="Key Usage" id="{802BDA24-B62E-4B40-9967-C2783725C2E3}">
          <p14:sldIdLst>
            <p14:sldId id="2134805015"/>
          </p14:sldIdLst>
        </p14:section>
        <p14:section name="Customer Stories" id="{F833C301-6AA0-432A-9994-497CE8E513C6}">
          <p14:sldIdLst>
            <p14:sldId id="2134805004"/>
            <p14:sldId id="5010"/>
            <p14:sldId id="2134804980"/>
            <p14:sldId id="262"/>
            <p14:sldId id="2134805008"/>
          </p14:sldIdLst>
        </p14:section>
        <p14:section name="Patterns" id="{9A919234-4F88-46E5-B0A3-A0641CFCF2E3}">
          <p14:sldIdLst>
            <p14:sldId id="2134805025"/>
            <p14:sldId id="2134805019"/>
            <p14:sldId id="2134805033"/>
          </p14:sldIdLst>
        </p14:section>
        <p14:section name="How it works" id="{8372021B-7DD6-4233-9661-CD91DD28B0F2}">
          <p14:sldIdLst>
            <p14:sldId id="2134805026"/>
            <p14:sldId id="5026"/>
            <p14:sldId id="2134805032"/>
            <p14:sldId id="2134805030"/>
            <p14:sldId id="2134805031"/>
            <p14:sldId id="275"/>
            <p14:sldId id="8285"/>
            <p14:sldId id="10088"/>
            <p14:sldId id="8291"/>
            <p14:sldId id="8292"/>
          </p14:sldIdLst>
        </p14:section>
        <p14:section name="Call to Action" id="{2FE13099-AB7A-4973-BD8C-21AF157ED81D}">
          <p14:sldIdLst>
            <p14:sldId id="2134805024"/>
            <p14:sldId id="2147470637"/>
            <p14:sldId id="2147470639"/>
          </p14:sldIdLst>
        </p14:section>
        <p14:section name="Appendix" id="{CF0CB464-B705-480F-B0ED-CD623097FFF4}">
          <p14:sldIdLst>
            <p14:sldId id="5029"/>
          </p14:sldIdLst>
        </p14:section>
        <p14:section name="Storymapping" id="{9B808F73-6CD7-4447-9ED9-4939D1A8F6C7}">
          <p14:sldIdLst/>
        </p14:section>
      </p14:sectionLst>
    </p:ext>
    <p:ext uri="{EFAFB233-063F-42B5-8137-9DF3F51BA10A}">
      <p15:sldGuideLst xmlns:p15="http://schemas.microsoft.com/office/powerpoint/2012/main">
        <p15:guide id="21" orient="horz" pos="2160" userDrawn="1">
          <p15:clr>
            <a:srgbClr val="A4A3A4"/>
          </p15:clr>
        </p15:guide>
        <p15:guide id="2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27A7FD"/>
    <a:srgbClr val="414241"/>
    <a:srgbClr val="B4009E"/>
    <a:srgbClr val="0478D7"/>
    <a:srgbClr val="0359A0"/>
    <a:srgbClr val="95CFFF"/>
    <a:srgbClr val="797979"/>
    <a:srgbClr val="94D0FF"/>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6BA42D-77CF-4E33-A8D2-BDB7365FB094}" v="3" dt="2022-06-08T12:06:42.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0" autoAdjust="0"/>
    <p:restoredTop sz="86361" autoAdjust="0"/>
  </p:normalViewPr>
  <p:slideViewPr>
    <p:cSldViewPr snapToGrid="0">
      <p:cViewPr varScale="1">
        <p:scale>
          <a:sx n="77" d="100"/>
          <a:sy n="77" d="100"/>
        </p:scale>
        <p:origin x="414" y="5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8DB5E-E157-4997-8896-9538C8DD74D7}" type="doc">
      <dgm:prSet loTypeId="urn:microsoft.com/office/officeart/2005/8/layout/list1" loCatId="list" qsTypeId="urn:microsoft.com/office/officeart/2005/8/quickstyle/simple1" qsCatId="simple" csTypeId="urn:microsoft.com/office/officeart/2005/8/colors/accent1_5" csCatId="accent1" phldr="1"/>
      <dgm:spPr/>
      <dgm:t>
        <a:bodyPr/>
        <a:lstStyle/>
        <a:p>
          <a:endParaRPr lang="en-US"/>
        </a:p>
      </dgm:t>
    </dgm:pt>
    <dgm:pt modelId="{1AFF496E-D330-497C-8CA6-F046886140BB}">
      <dgm:prSet phldrT="[Text]" custT="1"/>
      <dgm:spPr/>
      <dgm:t>
        <a:bodyPr/>
        <a:lstStyle/>
        <a:p>
          <a:r>
            <a:rPr lang="en-US" sz="1050">
              <a:latin typeface="+mj-lt"/>
              <a:cs typeface="Segoe UI Semilight" panose="020B0402040204020203" pitchFamily="34" charset="0"/>
              <a:sym typeface="Wingdings" panose="05000000000000000000" pitchFamily="2" charset="2"/>
            </a:rPr>
            <a:t>Comprehensive Strength</a:t>
          </a:r>
          <a:endParaRPr lang="en-US" sz="1050"/>
        </a:p>
      </dgm:t>
    </dgm:pt>
    <dgm:pt modelId="{32051C7E-929F-440F-B7FF-EC01CB837F27}" type="parTrans" cxnId="{CD2EED2F-5881-4547-960A-D75DE64A0388}">
      <dgm:prSet/>
      <dgm:spPr/>
      <dgm:t>
        <a:bodyPr/>
        <a:lstStyle/>
        <a:p>
          <a:endParaRPr lang="en-US"/>
        </a:p>
      </dgm:t>
    </dgm:pt>
    <dgm:pt modelId="{D20677E0-5749-4FF5-BE52-A3DDFDC680F7}" type="sibTrans" cxnId="{CD2EED2F-5881-4547-960A-D75DE64A0388}">
      <dgm:prSet/>
      <dgm:spPr/>
      <dgm:t>
        <a:bodyPr/>
        <a:lstStyle/>
        <a:p>
          <a:endParaRPr lang="en-US"/>
        </a:p>
      </dgm:t>
    </dgm:pt>
    <dgm:pt modelId="{4C2DD11E-633D-43C7-9963-24AC1097A244}">
      <dgm:prSet phldrT="[Text]" custT="1"/>
      <dgm:spPr/>
      <dgm:t>
        <a:bodyPr/>
        <a:lstStyle/>
        <a:p>
          <a:r>
            <a:rPr lang="en-US" sz="1050" dirty="0">
              <a:latin typeface="Segoe UI Light" charset="0"/>
              <a:ea typeface="Segoe UI Light" charset="0"/>
              <a:cs typeface="Segoe UI Light" charset="0"/>
            </a:rPr>
            <a:t>Analytics Query language</a:t>
          </a:r>
          <a:endParaRPr lang="en-US" sz="1050" dirty="0"/>
        </a:p>
      </dgm:t>
    </dgm:pt>
    <dgm:pt modelId="{51EEFCB3-72C0-4A1F-B86F-53A428BCDCEB}" type="parTrans" cxnId="{0B80AD26-CAF7-474D-B850-954EDAF274BF}">
      <dgm:prSet/>
      <dgm:spPr/>
      <dgm:t>
        <a:bodyPr/>
        <a:lstStyle/>
        <a:p>
          <a:endParaRPr lang="en-US"/>
        </a:p>
      </dgm:t>
    </dgm:pt>
    <dgm:pt modelId="{AC54A1AF-4CF0-43BD-95B5-597EBFC389C0}" type="sibTrans" cxnId="{0B80AD26-CAF7-474D-B850-954EDAF274BF}">
      <dgm:prSet/>
      <dgm:spPr/>
      <dgm:t>
        <a:bodyPr/>
        <a:lstStyle/>
        <a:p>
          <a:endParaRPr lang="en-US"/>
        </a:p>
      </dgm:t>
    </dgm:pt>
    <dgm:pt modelId="{2FEA24A5-1FD2-4D84-866C-BB3FA4E4569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Simple and powerful </a:t>
          </a:r>
        </a:p>
      </dgm:t>
    </dgm:pt>
    <dgm:pt modelId="{EA959C55-7231-46C2-AC77-61254A91DBA1}" type="parTrans" cxnId="{228B84FB-0059-442B-87B1-51D823F88415}">
      <dgm:prSet/>
      <dgm:spPr/>
      <dgm:t>
        <a:bodyPr/>
        <a:lstStyle/>
        <a:p>
          <a:endParaRPr lang="en-US"/>
        </a:p>
      </dgm:t>
    </dgm:pt>
    <dgm:pt modelId="{BA038021-6023-454B-A463-CB420834F9A2}" type="sibTrans" cxnId="{228B84FB-0059-442B-87B1-51D823F88415}">
      <dgm:prSet/>
      <dgm:spPr/>
      <dgm:t>
        <a:bodyPr/>
        <a:lstStyle/>
        <a:p>
          <a:endParaRPr lang="en-US"/>
        </a:p>
      </dgm:t>
    </dgm:pt>
    <dgm:pt modelId="{2F6238C4-35AC-4EAC-AA4B-21730D6D7589}">
      <dgm:prSet phldrT="[Text]" custT="1"/>
      <dgm:spPr/>
      <dgm:t>
        <a:bodyPr/>
        <a:lstStyle/>
        <a:p>
          <a:r>
            <a:rPr lang="en-US" sz="1050">
              <a:latin typeface="Segoe UI Light" charset="0"/>
              <a:ea typeface="Segoe UI Light" charset="0"/>
              <a:cs typeface="Segoe UI Light" charset="0"/>
            </a:rPr>
            <a:t>High performance over large data sets</a:t>
          </a:r>
          <a:endParaRPr lang="en-US" sz="1050"/>
        </a:p>
      </dgm:t>
    </dgm:pt>
    <dgm:pt modelId="{139C7CA4-EAA8-4819-8481-C384B1FD7F32}" type="parTrans" cxnId="{204389F7-5A15-43CC-92B1-43B88A0B6B43}">
      <dgm:prSet/>
      <dgm:spPr/>
      <dgm:t>
        <a:bodyPr/>
        <a:lstStyle/>
        <a:p>
          <a:endParaRPr lang="en-US"/>
        </a:p>
      </dgm:t>
    </dgm:pt>
    <dgm:pt modelId="{441C46E9-E098-4923-948D-20A558358172}" type="sibTrans" cxnId="{204389F7-5A15-43CC-92B1-43B88A0B6B43}">
      <dgm:prSet/>
      <dgm:spPr/>
      <dgm:t>
        <a:bodyPr/>
        <a:lstStyle/>
        <a:p>
          <a:endParaRPr lang="en-US"/>
        </a:p>
      </dgm:t>
    </dgm:pt>
    <dgm:pt modelId="{6D32D61C-A342-4768-B972-5C57EB9B4D7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Granular resource utilization Control</a:t>
          </a:r>
        </a:p>
      </dgm:t>
    </dgm:pt>
    <dgm:pt modelId="{65797A42-48C0-4766-A880-8C1209E84953}" type="parTrans" cxnId="{69AA62C7-DB3F-4909-A474-8B39AF637BE9}">
      <dgm:prSet/>
      <dgm:spPr/>
      <dgm:t>
        <a:bodyPr/>
        <a:lstStyle/>
        <a:p>
          <a:endParaRPr lang="en-US"/>
        </a:p>
      </dgm:t>
    </dgm:pt>
    <dgm:pt modelId="{8E8DA8B1-99EE-4FBE-93B6-E8D22645DEB4}" type="sibTrans" cxnId="{69AA62C7-DB3F-4909-A474-8B39AF637BE9}">
      <dgm:prSet/>
      <dgm:spPr/>
      <dgm:t>
        <a:bodyPr/>
        <a:lstStyle/>
        <a:p>
          <a:endParaRPr lang="en-US"/>
        </a:p>
      </dgm:t>
    </dgm:pt>
    <dgm:pt modelId="{8F0DA776-E5ED-4C48-88BC-7899E0BF1BE1}">
      <dgm:prSet custT="1"/>
      <dgm:spPr/>
      <dgm:t>
        <a:bodyPr/>
        <a:lstStyle/>
        <a:p>
          <a:r>
            <a:rPr lang="en-US" sz="1200">
              <a:latin typeface="Segoe UI Semilight" panose="020B0402040204020203" pitchFamily="34" charset="0"/>
              <a:cs typeface="Segoe UI Semilight" panose="020B0402040204020203" pitchFamily="34" charset="0"/>
            </a:rPr>
            <a:t>Metrics and time-series data</a:t>
          </a:r>
        </a:p>
      </dgm:t>
    </dgm:pt>
    <dgm:pt modelId="{BE70CE33-3887-4D71-A6AD-748080BB12E5}" type="parTrans" cxnId="{DFC119D0-A966-4C90-80EA-5ADFEB23638B}">
      <dgm:prSet/>
      <dgm:spPr/>
      <dgm:t>
        <a:bodyPr/>
        <a:lstStyle/>
        <a:p>
          <a:endParaRPr lang="en-US"/>
        </a:p>
      </dgm:t>
    </dgm:pt>
    <dgm:pt modelId="{9CF5BF50-0C08-4412-83C8-18A5F206D5EA}" type="sibTrans" cxnId="{DFC119D0-A966-4C90-80EA-5ADFEB23638B}">
      <dgm:prSet/>
      <dgm:spPr/>
      <dgm:t>
        <a:bodyPr/>
        <a:lstStyle/>
        <a:p>
          <a:endParaRPr lang="en-US"/>
        </a:p>
      </dgm:t>
    </dgm:pt>
    <dgm:pt modelId="{35480E10-E1EE-48E5-8980-C3A90BAD6F56}">
      <dgm:prSet custT="1"/>
      <dgm:spPr/>
      <dgm:t>
        <a:bodyPr/>
        <a:lstStyle/>
        <a:p>
          <a:r>
            <a:rPr lang="en-US" sz="1200">
              <a:latin typeface="Segoe UI Semilight" panose="020B0402040204020203" pitchFamily="34" charset="0"/>
              <a:cs typeface="Segoe UI Semilight" panose="020B0402040204020203" pitchFamily="34" charset="0"/>
            </a:rPr>
            <a:t>Text search and text analytics</a:t>
          </a:r>
        </a:p>
      </dgm:t>
    </dgm:pt>
    <dgm:pt modelId="{466E8CA6-9E03-4A78-AEE6-68AB189F9463}" type="parTrans" cxnId="{C9CAE86C-52C5-40AC-B5FA-8C1E64712DCD}">
      <dgm:prSet/>
      <dgm:spPr/>
      <dgm:t>
        <a:bodyPr/>
        <a:lstStyle/>
        <a:p>
          <a:endParaRPr lang="en-US"/>
        </a:p>
      </dgm:t>
    </dgm:pt>
    <dgm:pt modelId="{4CAA29E5-E735-47E3-986E-B46E41E729FE}" type="sibTrans" cxnId="{C9CAE86C-52C5-40AC-B5FA-8C1E64712DCD}">
      <dgm:prSet/>
      <dgm:spPr/>
      <dgm:t>
        <a:bodyPr/>
        <a:lstStyle/>
        <a:p>
          <a:endParaRPr lang="en-US"/>
        </a:p>
      </dgm:t>
    </dgm:pt>
    <dgm:pt modelId="{8A8D596D-9A6F-4E6D-A14C-507E9FECDC0E}">
      <dgm:prSet custT="1"/>
      <dgm:spPr/>
      <dgm:t>
        <a:bodyPr/>
        <a:lstStyle/>
        <a:p>
          <a:r>
            <a:rPr lang="en-US" sz="1200">
              <a:latin typeface="Segoe UI Semilight" panose="020B0402040204020203" pitchFamily="34" charset="0"/>
              <a:cs typeface="Segoe UI Semilight" panose="020B0402040204020203" pitchFamily="34" charset="0"/>
            </a:rPr>
            <a:t>Multi-dimensional/relational analysis</a:t>
          </a:r>
        </a:p>
      </dgm:t>
    </dgm:pt>
    <dgm:pt modelId="{9021E59C-555C-4552-8FC0-902F4B05110D}" type="parTrans" cxnId="{485F1467-D5B2-4430-8983-2953DA0ECEEE}">
      <dgm:prSet/>
      <dgm:spPr/>
      <dgm:t>
        <a:bodyPr/>
        <a:lstStyle/>
        <a:p>
          <a:endParaRPr lang="en-US"/>
        </a:p>
      </dgm:t>
    </dgm:pt>
    <dgm:pt modelId="{512B9781-6B2A-4C83-B555-A23AFDCB6947}" type="sibTrans" cxnId="{485F1467-D5B2-4430-8983-2953DA0ECEEE}">
      <dgm:prSet/>
      <dgm:spPr/>
      <dgm:t>
        <a:bodyPr/>
        <a:lstStyle/>
        <a:p>
          <a:endParaRPr lang="en-US"/>
        </a:p>
      </dgm:t>
    </dgm:pt>
    <dgm:pt modelId="{2BF4DA08-D254-4F17-AEB1-0FC6FFF1103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Publicly available</a:t>
          </a:r>
        </a:p>
      </dgm:t>
    </dgm:pt>
    <dgm:pt modelId="{D692F81F-A5BE-46E3-94F3-A861B89F9D55}" type="parTrans" cxnId="{42EF91EC-E0A2-41C1-B6D7-C999A7340B43}">
      <dgm:prSet/>
      <dgm:spPr/>
      <dgm:t>
        <a:bodyPr/>
        <a:lstStyle/>
        <a:p>
          <a:endParaRPr lang="en-US"/>
        </a:p>
      </dgm:t>
    </dgm:pt>
    <dgm:pt modelId="{35688C79-EA96-410A-8A08-D8A8D1096757}" type="sibTrans" cxnId="{42EF91EC-E0A2-41C1-B6D7-C999A7340B43}">
      <dgm:prSet/>
      <dgm:spPr/>
      <dgm:t>
        <a:bodyPr/>
        <a:lstStyle/>
        <a:p>
          <a:endParaRPr lang="en-US"/>
        </a:p>
      </dgm:t>
    </dgm:pt>
    <dgm:pt modelId="{267CC366-7E7C-46EB-9C9F-3FF327C707A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Data Exploration </a:t>
          </a:r>
        </a:p>
      </dgm:t>
    </dgm:pt>
    <dgm:pt modelId="{A37D4206-A1A5-4236-8426-04D09792304E}" type="parTrans" cxnId="{31FEDFD8-B432-43C3-864F-BD3416741A9B}">
      <dgm:prSet/>
      <dgm:spPr/>
      <dgm:t>
        <a:bodyPr/>
        <a:lstStyle/>
        <a:p>
          <a:endParaRPr lang="en-US"/>
        </a:p>
      </dgm:t>
    </dgm:pt>
    <dgm:pt modelId="{BEFD5FDA-2CBD-431D-B185-27A95D30206C}" type="sibTrans" cxnId="{31FEDFD8-B432-43C3-864F-BD3416741A9B}">
      <dgm:prSet/>
      <dgm:spPr/>
      <dgm:t>
        <a:bodyPr/>
        <a:lstStyle/>
        <a:p>
          <a:endParaRPr lang="en-US"/>
        </a:p>
      </dgm:t>
    </dgm:pt>
    <dgm:pt modelId="{3DD572F7-1AE2-46A3-A599-5D29BE2C3B7C}">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in hardware</a:t>
          </a:r>
        </a:p>
      </dgm:t>
    </dgm:pt>
    <dgm:pt modelId="{E41E01C6-02B0-4D24-AB12-47E52D4DDE32}" type="parTrans" cxnId="{5BD3AF23-C45C-4D18-A09C-F27E9321F619}">
      <dgm:prSet/>
      <dgm:spPr/>
      <dgm:t>
        <a:bodyPr/>
        <a:lstStyle/>
        <a:p>
          <a:endParaRPr lang="en-US"/>
        </a:p>
      </dgm:t>
    </dgm:pt>
    <dgm:pt modelId="{E416BE4B-5676-4215-9027-D1F3582F6E07}" type="sibTrans" cxnId="{5BD3AF23-C45C-4D18-A09C-F27E9321F619}">
      <dgm:prSet/>
      <dgm:spPr/>
      <dgm:t>
        <a:bodyPr/>
        <a:lstStyle/>
        <a:p>
          <a:endParaRPr lang="en-US"/>
        </a:p>
      </dgm:t>
    </dgm:pt>
    <dgm:pt modelId="{ADB12C5D-EC4A-48C0-B967-150EC50122AA}">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across geos</a:t>
          </a:r>
        </a:p>
      </dgm:t>
    </dgm:pt>
    <dgm:pt modelId="{99A79978-D97F-404A-B053-3689E9E129C6}" type="parTrans" cxnId="{DD947221-03B5-41FC-8EDB-5D96188176C9}">
      <dgm:prSet/>
      <dgm:spPr/>
      <dgm:t>
        <a:bodyPr/>
        <a:lstStyle/>
        <a:p>
          <a:endParaRPr lang="en-US"/>
        </a:p>
      </dgm:t>
    </dgm:pt>
    <dgm:pt modelId="{FB953BE4-4FB8-4FF0-9040-54E485826F4B}" type="sibTrans" cxnId="{DD947221-03B5-41FC-8EDB-5D96188176C9}">
      <dgm:prSet/>
      <dgm:spPr/>
      <dgm:t>
        <a:bodyPr/>
        <a:lstStyle/>
        <a:p>
          <a:endParaRPr lang="en-US"/>
        </a:p>
      </dgm:t>
    </dgm:pt>
    <dgm:pt modelId="{834D36A5-5C35-4EE5-A73B-A31A9956729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dgm:t>
    </dgm:pt>
    <dgm:pt modelId="{360EC039-78B8-4D77-8EEE-981A84E32D7A}" type="parTrans" cxnId="{C65DBBE0-D612-49D5-A30A-BBBAADAF5A10}">
      <dgm:prSet/>
      <dgm:spPr/>
      <dgm:t>
        <a:bodyPr/>
        <a:lstStyle/>
        <a:p>
          <a:endParaRPr lang="en-US"/>
        </a:p>
      </dgm:t>
    </dgm:pt>
    <dgm:pt modelId="{B81A462C-E8C6-403E-9C18-84AAF95F19FD}" type="sibTrans" cxnId="{C65DBBE0-D612-49D5-A30A-BBBAADAF5A10}">
      <dgm:prSet/>
      <dgm:spPr/>
      <dgm:t>
        <a:bodyPr/>
        <a:lstStyle/>
        <a:p>
          <a:endParaRPr lang="en-US"/>
        </a:p>
      </dgm:t>
    </dgm:pt>
    <dgm:pt modelId="{43D5969B-8C29-465A-91B8-9DAD6E24AE75}">
      <dgm:prSet custT="1"/>
      <dgm:spPr/>
      <dgm:t>
        <a:bodyPr/>
        <a:lstStyle/>
        <a:p>
          <a:r>
            <a:rPr lang="en-US" sz="1200" kern="1200">
              <a:latin typeface="Segoe UI Semilight" panose="020B0402040204020203" pitchFamily="34" charset="0"/>
              <a:ea typeface="+mn-ea"/>
              <a:cs typeface="Segoe UI Semilight" panose="020B0402040204020203" pitchFamily="34" charset="0"/>
            </a:rPr>
            <a:t>Full text Search</a:t>
          </a:r>
        </a:p>
      </dgm:t>
    </dgm:pt>
    <dgm:pt modelId="{D613A3C0-3753-4185-A704-E71281F1E591}" type="parTrans" cxnId="{5D658FF0-1E7A-47B6-B1A4-38BF2D757BCB}">
      <dgm:prSet/>
      <dgm:spPr/>
      <dgm:t>
        <a:bodyPr/>
        <a:lstStyle/>
        <a:p>
          <a:endParaRPr lang="en-US"/>
        </a:p>
      </dgm:t>
    </dgm:pt>
    <dgm:pt modelId="{A4B0F930-F826-47A4-8112-277ABC1D20F8}" type="sibTrans" cxnId="{5D658FF0-1E7A-47B6-B1A4-38BF2D757BCB}">
      <dgm:prSet/>
      <dgm:spPr/>
      <dgm:t>
        <a:bodyPr/>
        <a:lstStyle/>
        <a:p>
          <a:endParaRPr lang="en-US"/>
        </a:p>
      </dgm:t>
    </dgm:pt>
    <dgm:pt modelId="{95F1D234-6337-41EE-B469-4A39542A7A16}">
      <dgm:prSet custT="1"/>
      <dgm:spPr/>
      <dgm:t>
        <a:bodyPr/>
        <a:lstStyle/>
        <a:p>
          <a:r>
            <a:rPr lang="en-US" sz="1200" kern="1200">
              <a:latin typeface="Segoe UI Semilight" panose="020B0402040204020203" pitchFamily="34" charset="0"/>
              <a:ea typeface="+mn-ea"/>
              <a:cs typeface="Segoe UI Semilight" panose="020B0402040204020203" pitchFamily="34" charset="0"/>
            </a:rPr>
            <a:t>ML Extensibility</a:t>
          </a:r>
        </a:p>
      </dgm:t>
    </dgm:pt>
    <dgm:pt modelId="{A648D16E-7B32-4BB5-B13C-71E41D18CF04}" type="parTrans" cxnId="{C62439E6-0F74-48B3-88AB-9BCA4697A3AD}">
      <dgm:prSet/>
      <dgm:spPr/>
      <dgm:t>
        <a:bodyPr/>
        <a:lstStyle/>
        <a:p>
          <a:endParaRPr lang="en-US"/>
        </a:p>
      </dgm:t>
    </dgm:pt>
    <dgm:pt modelId="{A1E26CD2-B051-4501-85B1-A49EE14CB6B0}" type="sibTrans" cxnId="{C62439E6-0F74-48B3-88AB-9BCA4697A3AD}">
      <dgm:prSet/>
      <dgm:spPr/>
      <dgm:t>
        <a:bodyPr/>
        <a:lstStyle/>
        <a:p>
          <a:endParaRPr lang="en-US"/>
        </a:p>
      </dgm:t>
    </dgm:pt>
    <dgm:pt modelId="{74DFE5B5-3EBB-4BBB-993E-011A0656190E}">
      <dgm:prSet custT="1"/>
      <dgm:spPr/>
      <dgm:t>
        <a:bodyPr/>
        <a:lstStyle/>
        <a:p>
          <a:r>
            <a:rPr lang="en-US" sz="1050">
              <a:latin typeface="Segoe UI Light" charset="0"/>
              <a:ea typeface="Segoe UI Light" charset="0"/>
              <a:cs typeface="Segoe UI Light" charset="0"/>
            </a:rPr>
            <a:t>Data Ingestion and Management</a:t>
          </a:r>
          <a:endParaRPr lang="en-US" sz="1050">
            <a:latin typeface="Segoe UI Semilight" panose="020B0402040204020203" pitchFamily="34" charset="0"/>
            <a:cs typeface="Segoe UI Semilight" panose="020B0402040204020203" pitchFamily="34" charset="0"/>
          </a:endParaRPr>
        </a:p>
      </dgm:t>
    </dgm:pt>
    <dgm:pt modelId="{13C1FBA9-B4ED-4587-BD40-620ED7E0064F}" type="parTrans" cxnId="{CB3D7394-669A-4842-A57C-C50BD00493A0}">
      <dgm:prSet/>
      <dgm:spPr/>
      <dgm:t>
        <a:bodyPr/>
        <a:lstStyle/>
        <a:p>
          <a:endParaRPr lang="en-US"/>
        </a:p>
      </dgm:t>
    </dgm:pt>
    <dgm:pt modelId="{180F3806-409C-47DF-A8A6-9C72B95B3E14}" type="sibTrans" cxnId="{CB3D7394-669A-4842-A57C-C50BD00493A0}">
      <dgm:prSet/>
      <dgm:spPr/>
      <dgm:t>
        <a:bodyPr/>
        <a:lstStyle/>
        <a:p>
          <a:endParaRPr lang="en-US"/>
        </a:p>
      </dgm:t>
    </dgm:pt>
    <dgm:pt modelId="{A0D19928-813F-4A04-86D1-89C1C60F885F}">
      <dgm:prSet custT="1"/>
      <dgm:spPr/>
      <dgm:t>
        <a:bodyPr/>
        <a:lstStyle/>
        <a:p>
          <a:r>
            <a:rPr lang="en-US" sz="1200" kern="1200">
              <a:latin typeface="Segoe UI Semilight" panose="020B0402040204020203" pitchFamily="34" charset="0"/>
              <a:ea typeface="+mn-ea"/>
              <a:cs typeface="Segoe UI Semilight" panose="020B0402040204020203" pitchFamily="34" charset="0"/>
            </a:rPr>
            <a:t>Low Latency ingestion </a:t>
          </a:r>
        </a:p>
      </dgm:t>
    </dgm:pt>
    <dgm:pt modelId="{6B537D79-66B9-4116-867B-B0F161ED2CFE}" type="parTrans" cxnId="{D83F9AA9-D9F7-4084-AE7A-90462775967D}">
      <dgm:prSet/>
      <dgm:spPr/>
      <dgm:t>
        <a:bodyPr/>
        <a:lstStyle/>
        <a:p>
          <a:endParaRPr lang="en-US"/>
        </a:p>
      </dgm:t>
    </dgm:pt>
    <dgm:pt modelId="{DE1ACE19-49BF-487E-913C-5D7BBE0C9D42}" type="sibTrans" cxnId="{D83F9AA9-D9F7-4084-AE7A-90462775967D}">
      <dgm:prSet/>
      <dgm:spPr/>
      <dgm:t>
        <a:bodyPr/>
        <a:lstStyle/>
        <a:p>
          <a:endParaRPr lang="en-US"/>
        </a:p>
      </dgm:t>
    </dgm:pt>
    <dgm:pt modelId="{F5E656F5-D472-4086-8E0A-D04E8D2F47F9}">
      <dgm:prSet custT="1"/>
      <dgm:spPr/>
      <dgm:t>
        <a:bodyPr/>
        <a:lstStyle/>
        <a:p>
          <a:r>
            <a:rPr lang="en-US" sz="1200" kern="1200">
              <a:latin typeface="Segoe UI Semilight" panose="020B0402040204020203" pitchFamily="34" charset="0"/>
              <a:cs typeface="Segoe UI Semilight" panose="020B0402040204020203" pitchFamily="34" charset="0"/>
            </a:rPr>
            <a:t>Schema management</a:t>
          </a:r>
        </a:p>
      </dgm:t>
    </dgm:pt>
    <dgm:pt modelId="{A62CE4B4-A6A7-4F33-9367-AEBA0D096FAC}" type="parTrans" cxnId="{01EDF6BF-CBED-4CC8-8E7B-FA9FA90B6ABF}">
      <dgm:prSet/>
      <dgm:spPr/>
      <dgm:t>
        <a:bodyPr/>
        <a:lstStyle/>
        <a:p>
          <a:endParaRPr lang="en-US"/>
        </a:p>
      </dgm:t>
    </dgm:pt>
    <dgm:pt modelId="{16056F0E-720D-4818-9861-254BEBBB313D}" type="sibTrans" cxnId="{01EDF6BF-CBED-4CC8-8E7B-FA9FA90B6ABF}">
      <dgm:prSet/>
      <dgm:spPr/>
      <dgm:t>
        <a:bodyPr/>
        <a:lstStyle/>
        <a:p>
          <a:endParaRPr lang="en-US"/>
        </a:p>
      </dgm:t>
    </dgm:pt>
    <dgm:pt modelId="{A4FDAA00-E828-4398-9338-87F8171E8315}">
      <dgm:prSet custT="1"/>
      <dgm:spPr/>
      <dgm:t>
        <a:bodyPr/>
        <a:lstStyle/>
        <a:p>
          <a:r>
            <a:rPr lang="en-US" sz="1200" kern="1200">
              <a:latin typeface="Segoe UI Semilight" panose="020B0402040204020203" pitchFamily="34" charset="0"/>
              <a:cs typeface="Segoe UI Semilight" panose="020B0402040204020203" pitchFamily="34" charset="0"/>
            </a:rPr>
            <a:t>Compression and indexing </a:t>
          </a:r>
        </a:p>
      </dgm:t>
    </dgm:pt>
    <dgm:pt modelId="{86F3FFD2-F2C8-4A03-B18F-D0305CB03ABA}" type="parTrans" cxnId="{26BDB14D-8B71-4739-B316-D0E9EFCA78ED}">
      <dgm:prSet/>
      <dgm:spPr/>
      <dgm:t>
        <a:bodyPr/>
        <a:lstStyle/>
        <a:p>
          <a:endParaRPr lang="en-US"/>
        </a:p>
      </dgm:t>
    </dgm:pt>
    <dgm:pt modelId="{63D66D97-12E8-43B4-8F7E-53E9F85E036F}" type="sibTrans" cxnId="{26BDB14D-8B71-4739-B316-D0E9EFCA78ED}">
      <dgm:prSet/>
      <dgm:spPr/>
      <dgm:t>
        <a:bodyPr/>
        <a:lstStyle/>
        <a:p>
          <a:endParaRPr lang="en-US"/>
        </a:p>
      </dgm:t>
    </dgm:pt>
    <dgm:pt modelId="{787B3838-C37E-4638-9575-0B3EE8EB3340}">
      <dgm:prSet custT="1"/>
      <dgm:spPr/>
      <dgm:t>
        <a:bodyPr/>
        <a:lstStyle/>
        <a:p>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dgm:t>
    </dgm:pt>
    <dgm:pt modelId="{B9BD1DCB-58B4-44D5-864F-4BF47976B2B3}" type="parTrans" cxnId="{DBE280A1-7178-4F4E-BF2C-B949DD1F4099}">
      <dgm:prSet/>
      <dgm:spPr/>
      <dgm:t>
        <a:bodyPr/>
        <a:lstStyle/>
        <a:p>
          <a:endParaRPr lang="en-US"/>
        </a:p>
      </dgm:t>
    </dgm:pt>
    <dgm:pt modelId="{3761C4D6-2D6B-48BB-A982-3A505D845A93}" type="sibTrans" cxnId="{DBE280A1-7178-4F4E-BF2C-B949DD1F4099}">
      <dgm:prSet/>
      <dgm:spPr/>
      <dgm:t>
        <a:bodyPr/>
        <a:lstStyle/>
        <a:p>
          <a:endParaRPr lang="en-US"/>
        </a:p>
      </dgm:t>
    </dgm:pt>
    <dgm:pt modelId="{95D1BEDF-F6FB-4BFF-B17E-5E9FD4D16690}">
      <dgm:prSet custT="1"/>
      <dgm:spPr/>
      <dgm:t>
        <a:bodyPr/>
        <a:lstStyle/>
        <a:p>
          <a:r>
            <a:rPr lang="en-US" sz="1200" kern="1200">
              <a:latin typeface="Segoe UI Semilight" panose="020B0402040204020203" pitchFamily="34" charset="0"/>
              <a:ea typeface="+mn-ea"/>
              <a:cs typeface="Segoe UI Semilight" panose="020B0402040204020203" pitchFamily="34" charset="0"/>
            </a:rPr>
            <a:t>Hot/cold resource allocation</a:t>
          </a:r>
        </a:p>
      </dgm:t>
    </dgm:pt>
    <dgm:pt modelId="{3988297C-1B59-461C-AFEF-F95DC5CD2BE4}" type="parTrans" cxnId="{70EB127D-9B06-41B2-90C7-7B3FAD54E1FB}">
      <dgm:prSet/>
      <dgm:spPr/>
      <dgm:t>
        <a:bodyPr/>
        <a:lstStyle/>
        <a:p>
          <a:endParaRPr lang="en-US"/>
        </a:p>
      </dgm:t>
    </dgm:pt>
    <dgm:pt modelId="{7FE87C4A-9EE1-4E6B-9802-53EAE5D29D7E}" type="sibTrans" cxnId="{70EB127D-9B06-41B2-90C7-7B3FAD54E1FB}">
      <dgm:prSet/>
      <dgm:spPr/>
      <dgm:t>
        <a:bodyPr/>
        <a:lstStyle/>
        <a:p>
          <a:endParaRPr lang="en-US"/>
        </a:p>
      </dgm:t>
    </dgm:pt>
    <dgm:pt modelId="{782ABEC8-D61D-4F28-A50D-D8573D9AD19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Cross geo queries </a:t>
          </a:r>
        </a:p>
      </dgm:t>
    </dgm:pt>
    <dgm:pt modelId="{9229AE31-4D8E-4B18-A6DB-3634E536A269}" type="parTrans" cxnId="{1F127D84-08CF-464E-873E-03D3400992FF}">
      <dgm:prSet/>
      <dgm:spPr/>
      <dgm:t>
        <a:bodyPr/>
        <a:lstStyle/>
        <a:p>
          <a:endParaRPr lang="en-US"/>
        </a:p>
      </dgm:t>
    </dgm:pt>
    <dgm:pt modelId="{F8B07718-93B8-4D48-A604-ACFDEE51D2B5}" type="sibTrans" cxnId="{1F127D84-08CF-464E-873E-03D3400992FF}">
      <dgm:prSet/>
      <dgm:spPr/>
      <dgm:t>
        <a:bodyPr/>
        <a:lstStyle/>
        <a:p>
          <a:endParaRPr lang="en-US"/>
        </a:p>
      </dgm:t>
    </dgm:pt>
    <dgm:pt modelId="{DE5FB06A-FD51-48CB-BA7C-0604F421B17F}" type="pres">
      <dgm:prSet presAssocID="{6DB8DB5E-E157-4997-8896-9538C8DD74D7}" presName="linear" presStyleCnt="0">
        <dgm:presLayoutVars>
          <dgm:dir/>
          <dgm:animLvl val="lvl"/>
          <dgm:resizeHandles val="exact"/>
        </dgm:presLayoutVars>
      </dgm:prSet>
      <dgm:spPr/>
    </dgm:pt>
    <dgm:pt modelId="{A4111A52-5825-4F56-9A9A-B40735181769}" type="pres">
      <dgm:prSet presAssocID="{1AFF496E-D330-497C-8CA6-F046886140BB}" presName="parentLin" presStyleCnt="0"/>
      <dgm:spPr/>
    </dgm:pt>
    <dgm:pt modelId="{A1DFE6E5-BF7B-4604-B8B8-7ED1912AA443}" type="pres">
      <dgm:prSet presAssocID="{1AFF496E-D330-497C-8CA6-F046886140BB}" presName="parentLeftMargin" presStyleLbl="node1" presStyleIdx="0" presStyleCnt="4"/>
      <dgm:spPr/>
    </dgm:pt>
    <dgm:pt modelId="{8C7D0527-9DFA-4030-8F20-AC69CAE3EA65}" type="pres">
      <dgm:prSet presAssocID="{1AFF496E-D330-497C-8CA6-F046886140BB}" presName="parentText" presStyleLbl="node1" presStyleIdx="0" presStyleCnt="4" custScaleY="52799">
        <dgm:presLayoutVars>
          <dgm:chMax val="0"/>
          <dgm:bulletEnabled val="1"/>
        </dgm:presLayoutVars>
      </dgm:prSet>
      <dgm:spPr>
        <a:prstGeom prst="rect">
          <a:avLst/>
        </a:prstGeom>
      </dgm:spPr>
    </dgm:pt>
    <dgm:pt modelId="{6A5BC78B-AB6B-44C2-A575-4C27C6401BE9}" type="pres">
      <dgm:prSet presAssocID="{1AFF496E-D330-497C-8CA6-F046886140BB}" presName="negativeSpace" presStyleCnt="0"/>
      <dgm:spPr/>
    </dgm:pt>
    <dgm:pt modelId="{F9FB154B-98DD-42A7-B81E-218784766C0C}" type="pres">
      <dgm:prSet presAssocID="{1AFF496E-D330-497C-8CA6-F046886140BB}" presName="childText" presStyleLbl="conFgAcc1" presStyleIdx="0" presStyleCnt="4">
        <dgm:presLayoutVars>
          <dgm:bulletEnabled val="1"/>
        </dgm:presLayoutVars>
      </dgm:prSet>
      <dgm:spPr/>
    </dgm:pt>
    <dgm:pt modelId="{4EC2C217-1F7A-4BD8-82D8-BF3840B66012}" type="pres">
      <dgm:prSet presAssocID="{D20677E0-5749-4FF5-BE52-A3DDFDC680F7}" presName="spaceBetweenRectangles" presStyleCnt="0"/>
      <dgm:spPr/>
    </dgm:pt>
    <dgm:pt modelId="{C68B8A02-54C1-4124-A759-C70DFFAD9CCE}" type="pres">
      <dgm:prSet presAssocID="{4C2DD11E-633D-43C7-9963-24AC1097A244}" presName="parentLin" presStyleCnt="0"/>
      <dgm:spPr/>
    </dgm:pt>
    <dgm:pt modelId="{734852B2-B48D-4F3C-8AE5-EB362A3DD43D}" type="pres">
      <dgm:prSet presAssocID="{4C2DD11E-633D-43C7-9963-24AC1097A244}" presName="parentLeftMargin" presStyleLbl="node1" presStyleIdx="0" presStyleCnt="4"/>
      <dgm:spPr/>
    </dgm:pt>
    <dgm:pt modelId="{41FBC649-F6E9-4A22-90EA-023A4930533F}" type="pres">
      <dgm:prSet presAssocID="{4C2DD11E-633D-43C7-9963-24AC1097A244}" presName="parentText" presStyleLbl="node1" presStyleIdx="1" presStyleCnt="4" custScaleY="52799">
        <dgm:presLayoutVars>
          <dgm:chMax val="0"/>
          <dgm:bulletEnabled val="1"/>
        </dgm:presLayoutVars>
      </dgm:prSet>
      <dgm:spPr>
        <a:prstGeom prst="rect">
          <a:avLst/>
        </a:prstGeom>
      </dgm:spPr>
    </dgm:pt>
    <dgm:pt modelId="{A5E48751-BEBF-44F7-ACD1-5913ED187900}" type="pres">
      <dgm:prSet presAssocID="{4C2DD11E-633D-43C7-9963-24AC1097A244}" presName="negativeSpace" presStyleCnt="0"/>
      <dgm:spPr/>
    </dgm:pt>
    <dgm:pt modelId="{0BD9AFA1-5351-4448-A96C-3664B5EF1520}" type="pres">
      <dgm:prSet presAssocID="{4C2DD11E-633D-43C7-9963-24AC1097A244}" presName="childText" presStyleLbl="conFgAcc1" presStyleIdx="1" presStyleCnt="4">
        <dgm:presLayoutVars>
          <dgm:bulletEnabled val="1"/>
        </dgm:presLayoutVars>
      </dgm:prSet>
      <dgm:spPr/>
    </dgm:pt>
    <dgm:pt modelId="{06C05588-F576-4F28-9A20-7CF169A1238C}" type="pres">
      <dgm:prSet presAssocID="{AC54A1AF-4CF0-43BD-95B5-597EBFC389C0}" presName="spaceBetweenRectangles" presStyleCnt="0"/>
      <dgm:spPr/>
    </dgm:pt>
    <dgm:pt modelId="{8B7A5908-25FA-4B9E-B7EE-CFAD47456EBB}" type="pres">
      <dgm:prSet presAssocID="{2F6238C4-35AC-4EAC-AA4B-21730D6D7589}" presName="parentLin" presStyleCnt="0"/>
      <dgm:spPr/>
    </dgm:pt>
    <dgm:pt modelId="{A0829DA8-4143-4992-8DF2-5D401454E8E9}" type="pres">
      <dgm:prSet presAssocID="{2F6238C4-35AC-4EAC-AA4B-21730D6D7589}" presName="parentLeftMargin" presStyleLbl="node1" presStyleIdx="1" presStyleCnt="4"/>
      <dgm:spPr/>
    </dgm:pt>
    <dgm:pt modelId="{3984D3A6-3500-4DD2-804F-2F6540655973}" type="pres">
      <dgm:prSet presAssocID="{2F6238C4-35AC-4EAC-AA4B-21730D6D7589}" presName="parentText" presStyleLbl="node1" presStyleIdx="2" presStyleCnt="4" custScaleY="52799">
        <dgm:presLayoutVars>
          <dgm:chMax val="0"/>
          <dgm:bulletEnabled val="1"/>
        </dgm:presLayoutVars>
      </dgm:prSet>
      <dgm:spPr>
        <a:prstGeom prst="rect">
          <a:avLst/>
        </a:prstGeom>
      </dgm:spPr>
    </dgm:pt>
    <dgm:pt modelId="{DB2C178D-B7B6-4767-8D41-AE55ED365CE4}" type="pres">
      <dgm:prSet presAssocID="{2F6238C4-35AC-4EAC-AA4B-21730D6D7589}" presName="negativeSpace" presStyleCnt="0"/>
      <dgm:spPr/>
    </dgm:pt>
    <dgm:pt modelId="{36661A75-781A-417A-85C0-62E14E757D89}" type="pres">
      <dgm:prSet presAssocID="{2F6238C4-35AC-4EAC-AA4B-21730D6D7589}" presName="childText" presStyleLbl="conFgAcc1" presStyleIdx="2" presStyleCnt="4">
        <dgm:presLayoutVars>
          <dgm:bulletEnabled val="1"/>
        </dgm:presLayoutVars>
      </dgm:prSet>
      <dgm:spPr/>
    </dgm:pt>
    <dgm:pt modelId="{6E0FC82A-C906-4E5A-BB44-BB325E6078C9}" type="pres">
      <dgm:prSet presAssocID="{441C46E9-E098-4923-948D-20A558358172}" presName="spaceBetweenRectangles" presStyleCnt="0"/>
      <dgm:spPr/>
    </dgm:pt>
    <dgm:pt modelId="{E7788500-8C96-4669-83FE-7E92FB8D68ED}" type="pres">
      <dgm:prSet presAssocID="{74DFE5B5-3EBB-4BBB-993E-011A0656190E}" presName="parentLin" presStyleCnt="0"/>
      <dgm:spPr/>
    </dgm:pt>
    <dgm:pt modelId="{2147D20B-F792-493B-B378-FC6BE48AD87F}" type="pres">
      <dgm:prSet presAssocID="{74DFE5B5-3EBB-4BBB-993E-011A0656190E}" presName="parentLeftMargin" presStyleLbl="node1" presStyleIdx="2" presStyleCnt="4"/>
      <dgm:spPr/>
    </dgm:pt>
    <dgm:pt modelId="{098F6E14-F146-4551-8936-99D5BD46181D}" type="pres">
      <dgm:prSet presAssocID="{74DFE5B5-3EBB-4BBB-993E-011A0656190E}" presName="parentText" presStyleLbl="node1" presStyleIdx="3" presStyleCnt="4" custScaleY="52799">
        <dgm:presLayoutVars>
          <dgm:chMax val="0"/>
          <dgm:bulletEnabled val="1"/>
        </dgm:presLayoutVars>
      </dgm:prSet>
      <dgm:spPr>
        <a:prstGeom prst="rect">
          <a:avLst/>
        </a:prstGeom>
      </dgm:spPr>
    </dgm:pt>
    <dgm:pt modelId="{D88F7341-1909-453E-984D-C65DF1817CDA}" type="pres">
      <dgm:prSet presAssocID="{74DFE5B5-3EBB-4BBB-993E-011A0656190E}" presName="negativeSpace" presStyleCnt="0"/>
      <dgm:spPr/>
    </dgm:pt>
    <dgm:pt modelId="{0980A6AD-8ED8-4288-B826-4E803406AD1A}" type="pres">
      <dgm:prSet presAssocID="{74DFE5B5-3EBB-4BBB-993E-011A0656190E}" presName="childText" presStyleLbl="conFgAcc1" presStyleIdx="3" presStyleCnt="4">
        <dgm:presLayoutVars>
          <dgm:bulletEnabled val="1"/>
        </dgm:presLayoutVars>
      </dgm:prSet>
      <dgm:spPr/>
    </dgm:pt>
  </dgm:ptLst>
  <dgm:cxnLst>
    <dgm:cxn modelId="{31DD5F05-6918-4AB3-8A96-2A8989DA0776}" type="presOf" srcId="{74DFE5B5-3EBB-4BBB-993E-011A0656190E}" destId="{098F6E14-F146-4551-8936-99D5BD46181D}" srcOrd="1" destOrd="0" presId="urn:microsoft.com/office/officeart/2005/8/layout/list1"/>
    <dgm:cxn modelId="{A2BC7A06-7FCC-4A19-A858-EAE5A3A9F4F0}" type="presOf" srcId="{787B3838-C37E-4638-9575-0B3EE8EB3340}" destId="{0980A6AD-8ED8-4288-B826-4E803406AD1A}" srcOrd="0" destOrd="3" presId="urn:microsoft.com/office/officeart/2005/8/layout/list1"/>
    <dgm:cxn modelId="{DD947221-03B5-41FC-8EDB-5D96188176C9}" srcId="{2F6238C4-35AC-4EAC-AA4B-21730D6D7589}" destId="{ADB12C5D-EC4A-48C0-B967-150EC50122AA}" srcOrd="1" destOrd="0" parTransId="{99A79978-D97F-404A-B053-3689E9E129C6}" sibTransId="{FB953BE4-4FB8-4FF0-9040-54E485826F4B}"/>
    <dgm:cxn modelId="{4DFDCD22-68DE-419B-AE35-30D25C6C7650}" type="presOf" srcId="{1AFF496E-D330-497C-8CA6-F046886140BB}" destId="{8C7D0527-9DFA-4030-8F20-AC69CAE3EA65}" srcOrd="1" destOrd="0" presId="urn:microsoft.com/office/officeart/2005/8/layout/list1"/>
    <dgm:cxn modelId="{5BD3AF23-C45C-4D18-A09C-F27E9321F619}" srcId="{2F6238C4-35AC-4EAC-AA4B-21730D6D7589}" destId="{3DD572F7-1AE2-46A3-A599-5D29BE2C3B7C}" srcOrd="0" destOrd="0" parTransId="{E41E01C6-02B0-4D24-AB12-47E52D4DDE32}" sibTransId="{E416BE4B-5676-4215-9027-D1F3582F6E07}"/>
    <dgm:cxn modelId="{0B80AD26-CAF7-474D-B850-954EDAF274BF}" srcId="{6DB8DB5E-E157-4997-8896-9538C8DD74D7}" destId="{4C2DD11E-633D-43C7-9963-24AC1097A244}" srcOrd="1" destOrd="0" parTransId="{51EEFCB3-72C0-4A1F-B86F-53A428BCDCEB}" sibTransId="{AC54A1AF-4CF0-43BD-95B5-597EBFC389C0}"/>
    <dgm:cxn modelId="{CD2EED2F-5881-4547-960A-D75DE64A0388}" srcId="{6DB8DB5E-E157-4997-8896-9538C8DD74D7}" destId="{1AFF496E-D330-497C-8CA6-F046886140BB}" srcOrd="0" destOrd="0" parTransId="{32051C7E-929F-440F-B7FF-EC01CB837F27}" sibTransId="{D20677E0-5749-4FF5-BE52-A3DDFDC680F7}"/>
    <dgm:cxn modelId="{82D9D15C-F01D-4A2E-92BE-EE5CAB49CD08}" type="presOf" srcId="{2F6238C4-35AC-4EAC-AA4B-21730D6D7589}" destId="{3984D3A6-3500-4DD2-804F-2F6540655973}" srcOrd="1" destOrd="0" presId="urn:microsoft.com/office/officeart/2005/8/layout/list1"/>
    <dgm:cxn modelId="{485F1467-D5B2-4430-8983-2953DA0ECEEE}" srcId="{1AFF496E-D330-497C-8CA6-F046886140BB}" destId="{8A8D596D-9A6F-4E6D-A14C-507E9FECDC0E}" srcOrd="2" destOrd="0" parTransId="{9021E59C-555C-4552-8FC0-902F4B05110D}" sibTransId="{512B9781-6B2A-4C83-B555-A23AFDCB6947}"/>
    <dgm:cxn modelId="{1D3F8B47-A3DA-4600-9F80-DD76CAD09D1C}" type="presOf" srcId="{4C2DD11E-633D-43C7-9963-24AC1097A244}" destId="{734852B2-B48D-4F3C-8AE5-EB362A3DD43D}" srcOrd="0" destOrd="0" presId="urn:microsoft.com/office/officeart/2005/8/layout/list1"/>
    <dgm:cxn modelId="{FB99FB6A-58B4-4829-9A25-83EA7574A837}" type="presOf" srcId="{A0D19928-813F-4A04-86D1-89C1C60F885F}" destId="{0980A6AD-8ED8-4288-B826-4E803406AD1A}" srcOrd="0" destOrd="0" presId="urn:microsoft.com/office/officeart/2005/8/layout/list1"/>
    <dgm:cxn modelId="{C9CAE86C-52C5-40AC-B5FA-8C1E64712DCD}" srcId="{1AFF496E-D330-497C-8CA6-F046886140BB}" destId="{35480E10-E1EE-48E5-8980-C3A90BAD6F56}" srcOrd="1" destOrd="0" parTransId="{466E8CA6-9E03-4A78-AEE6-68AB189F9463}" sibTransId="{4CAA29E5-E735-47E3-986E-B46E41E729FE}"/>
    <dgm:cxn modelId="{26BDB14D-8B71-4739-B316-D0E9EFCA78ED}" srcId="{74DFE5B5-3EBB-4BBB-993E-011A0656190E}" destId="{A4FDAA00-E828-4398-9338-87F8171E8315}" srcOrd="2" destOrd="0" parTransId="{86F3FFD2-F2C8-4A03-B18F-D0305CB03ABA}" sibTransId="{63D66D97-12E8-43B4-8F7E-53E9F85E036F}"/>
    <dgm:cxn modelId="{35D97178-21BC-4E54-AE39-7AABD401E822}" type="presOf" srcId="{43D5969B-8C29-465A-91B8-9DAD6E24AE75}" destId="{0BD9AFA1-5351-4448-A96C-3664B5EF1520}" srcOrd="0" destOrd="4" presId="urn:microsoft.com/office/officeart/2005/8/layout/list1"/>
    <dgm:cxn modelId="{70EB127D-9B06-41B2-90C7-7B3FAD54E1FB}" srcId="{74DFE5B5-3EBB-4BBB-993E-011A0656190E}" destId="{95D1BEDF-F6FB-4BFF-B17E-5E9FD4D16690}" srcOrd="4" destOrd="0" parTransId="{3988297C-1B59-461C-AFEF-F95DC5CD2BE4}" sibTransId="{7FE87C4A-9EE1-4E6B-9802-53EAE5D29D7E}"/>
    <dgm:cxn modelId="{5E3D297E-4FC1-4F66-8368-20AEA21ABE34}" type="presOf" srcId="{834D36A5-5C35-4EE5-A73B-A31A99567291}" destId="{0BD9AFA1-5351-4448-A96C-3664B5EF1520}" srcOrd="0" destOrd="3" presId="urn:microsoft.com/office/officeart/2005/8/layout/list1"/>
    <dgm:cxn modelId="{92526683-384D-4F91-8696-DA0BBD269F06}" type="presOf" srcId="{267CC366-7E7C-46EB-9C9F-3FF327C707A2}" destId="{0BD9AFA1-5351-4448-A96C-3664B5EF1520}" srcOrd="0" destOrd="2" presId="urn:microsoft.com/office/officeart/2005/8/layout/list1"/>
    <dgm:cxn modelId="{A267A983-A6C1-4FA0-AB8F-5C09F040AE06}" type="presOf" srcId="{ADB12C5D-EC4A-48C0-B967-150EC50122AA}" destId="{36661A75-781A-417A-85C0-62E14E757D89}" srcOrd="0" destOrd="1" presId="urn:microsoft.com/office/officeart/2005/8/layout/list1"/>
    <dgm:cxn modelId="{1F127D84-08CF-464E-873E-03D3400992FF}" srcId="{2F6238C4-35AC-4EAC-AA4B-21730D6D7589}" destId="{782ABEC8-D61D-4F28-A50D-D8573D9AD192}" srcOrd="3" destOrd="0" parTransId="{9229AE31-4D8E-4B18-A6DB-3634E536A269}" sibTransId="{F8B07718-93B8-4D48-A604-ACFDEE51D2B5}"/>
    <dgm:cxn modelId="{DB1B7A86-A435-4E22-B0E7-FC73E672C115}" type="presOf" srcId="{95F1D234-6337-41EE-B469-4A39542A7A16}" destId="{0BD9AFA1-5351-4448-A96C-3664B5EF1520}" srcOrd="0" destOrd="5" presId="urn:microsoft.com/office/officeart/2005/8/layout/list1"/>
    <dgm:cxn modelId="{CB3D7394-669A-4842-A57C-C50BD00493A0}" srcId="{6DB8DB5E-E157-4997-8896-9538C8DD74D7}" destId="{74DFE5B5-3EBB-4BBB-993E-011A0656190E}" srcOrd="3" destOrd="0" parTransId="{13C1FBA9-B4ED-4587-BD40-620ED7E0064F}" sibTransId="{180F3806-409C-47DF-A8A6-9C72B95B3E14}"/>
    <dgm:cxn modelId="{C2E2F398-A7D0-46BA-88CB-FEB67A1272F5}" type="presOf" srcId="{6DB8DB5E-E157-4997-8896-9538C8DD74D7}" destId="{DE5FB06A-FD51-48CB-BA7C-0604F421B17F}" srcOrd="0" destOrd="0" presId="urn:microsoft.com/office/officeart/2005/8/layout/list1"/>
    <dgm:cxn modelId="{BF7F19A1-D894-48CF-805A-C8A23DC8D6ED}" type="presOf" srcId="{6D32D61C-A342-4768-B972-5C57EB9B4D71}" destId="{36661A75-781A-417A-85C0-62E14E757D89}" srcOrd="0" destOrd="2" presId="urn:microsoft.com/office/officeart/2005/8/layout/list1"/>
    <dgm:cxn modelId="{DBE280A1-7178-4F4E-BF2C-B949DD1F4099}" srcId="{74DFE5B5-3EBB-4BBB-993E-011A0656190E}" destId="{787B3838-C37E-4638-9575-0B3EE8EB3340}" srcOrd="3" destOrd="0" parTransId="{B9BD1DCB-58B4-44D5-864F-4BF47976B2B3}" sibTransId="{3761C4D6-2D6B-48BB-A982-3A505D845A93}"/>
    <dgm:cxn modelId="{6097EFA1-08EA-433F-8247-E83CA020C958}" type="presOf" srcId="{2F6238C4-35AC-4EAC-AA4B-21730D6D7589}" destId="{A0829DA8-4143-4992-8DF2-5D401454E8E9}" srcOrd="0" destOrd="0" presId="urn:microsoft.com/office/officeart/2005/8/layout/list1"/>
    <dgm:cxn modelId="{C9C219A2-8574-4EEB-960A-13D5F436D06E}" type="presOf" srcId="{4C2DD11E-633D-43C7-9963-24AC1097A244}" destId="{41FBC649-F6E9-4A22-90EA-023A4930533F}" srcOrd="1" destOrd="0" presId="urn:microsoft.com/office/officeart/2005/8/layout/list1"/>
    <dgm:cxn modelId="{D83F9AA9-D9F7-4084-AE7A-90462775967D}" srcId="{74DFE5B5-3EBB-4BBB-993E-011A0656190E}" destId="{A0D19928-813F-4A04-86D1-89C1C60F885F}" srcOrd="0" destOrd="0" parTransId="{6B537D79-66B9-4116-867B-B0F161ED2CFE}" sibTransId="{DE1ACE19-49BF-487E-913C-5D7BBE0C9D42}"/>
    <dgm:cxn modelId="{06614DB6-7222-4D47-95DE-A2FF1D6BD717}" type="presOf" srcId="{F5E656F5-D472-4086-8E0A-D04E8D2F47F9}" destId="{0980A6AD-8ED8-4288-B826-4E803406AD1A}" srcOrd="0" destOrd="1" presId="urn:microsoft.com/office/officeart/2005/8/layout/list1"/>
    <dgm:cxn modelId="{88F45DBB-BE7F-4736-AFE3-201B230ACB8D}" type="presOf" srcId="{95D1BEDF-F6FB-4BFF-B17E-5E9FD4D16690}" destId="{0980A6AD-8ED8-4288-B826-4E803406AD1A}" srcOrd="0" destOrd="4" presId="urn:microsoft.com/office/officeart/2005/8/layout/list1"/>
    <dgm:cxn modelId="{01EDF6BF-CBED-4CC8-8E7B-FA9FA90B6ABF}" srcId="{74DFE5B5-3EBB-4BBB-993E-011A0656190E}" destId="{F5E656F5-D472-4086-8E0A-D04E8D2F47F9}" srcOrd="1" destOrd="0" parTransId="{A62CE4B4-A6A7-4F33-9367-AEBA0D096FAC}" sibTransId="{16056F0E-720D-4818-9861-254BEBBB313D}"/>
    <dgm:cxn modelId="{69AA62C7-DB3F-4909-A474-8B39AF637BE9}" srcId="{2F6238C4-35AC-4EAC-AA4B-21730D6D7589}" destId="{6D32D61C-A342-4768-B972-5C57EB9B4D71}" srcOrd="2" destOrd="0" parTransId="{65797A42-48C0-4766-A880-8C1209E84953}" sibTransId="{8E8DA8B1-99EE-4FBE-93B6-E8D22645DEB4}"/>
    <dgm:cxn modelId="{1F1A0ACC-811C-4C5F-BE88-FDD4A8EDA57B}" type="presOf" srcId="{2FEA24A5-1FD2-4D84-866C-BB3FA4E45698}" destId="{0BD9AFA1-5351-4448-A96C-3664B5EF1520}" srcOrd="0" destOrd="0" presId="urn:microsoft.com/office/officeart/2005/8/layout/list1"/>
    <dgm:cxn modelId="{DFC119D0-A966-4C90-80EA-5ADFEB23638B}" srcId="{1AFF496E-D330-497C-8CA6-F046886140BB}" destId="{8F0DA776-E5ED-4C48-88BC-7899E0BF1BE1}" srcOrd="0" destOrd="0" parTransId="{BE70CE33-3887-4D71-A6AD-748080BB12E5}" sibTransId="{9CF5BF50-0C08-4412-83C8-18A5F206D5EA}"/>
    <dgm:cxn modelId="{68F3E6D4-02E7-4DD0-9547-4D27CBF922D7}" type="presOf" srcId="{74DFE5B5-3EBB-4BBB-993E-011A0656190E}" destId="{2147D20B-F792-493B-B378-FC6BE48AD87F}" srcOrd="0" destOrd="0" presId="urn:microsoft.com/office/officeart/2005/8/layout/list1"/>
    <dgm:cxn modelId="{31FEDFD8-B432-43C3-864F-BD3416741A9B}" srcId="{4C2DD11E-633D-43C7-9963-24AC1097A244}" destId="{267CC366-7E7C-46EB-9C9F-3FF327C707A2}" srcOrd="2" destOrd="0" parTransId="{A37D4206-A1A5-4236-8426-04D09792304E}" sibTransId="{BEFD5FDA-2CBD-431D-B185-27A95D30206C}"/>
    <dgm:cxn modelId="{9C0C21DB-42A1-4830-908B-AA48D7FD60FB}" type="presOf" srcId="{8A8D596D-9A6F-4E6D-A14C-507E9FECDC0E}" destId="{F9FB154B-98DD-42A7-B81E-218784766C0C}" srcOrd="0" destOrd="2" presId="urn:microsoft.com/office/officeart/2005/8/layout/list1"/>
    <dgm:cxn modelId="{1A4C96DB-7BAB-458B-8886-CB6445C35D92}" type="presOf" srcId="{2BF4DA08-D254-4F17-AEB1-0FC6FFF11038}" destId="{0BD9AFA1-5351-4448-A96C-3664B5EF1520}" srcOrd="0" destOrd="1" presId="urn:microsoft.com/office/officeart/2005/8/layout/list1"/>
    <dgm:cxn modelId="{5D29E1DD-6175-4DE0-B60E-527A266FDE60}" type="presOf" srcId="{35480E10-E1EE-48E5-8980-C3A90BAD6F56}" destId="{F9FB154B-98DD-42A7-B81E-218784766C0C}" srcOrd="0" destOrd="1" presId="urn:microsoft.com/office/officeart/2005/8/layout/list1"/>
    <dgm:cxn modelId="{C65DBBE0-D612-49D5-A30A-BBBAADAF5A10}" srcId="{4C2DD11E-633D-43C7-9963-24AC1097A244}" destId="{834D36A5-5C35-4EE5-A73B-A31A99567291}" srcOrd="3" destOrd="0" parTransId="{360EC039-78B8-4D77-8EEE-981A84E32D7A}" sibTransId="{B81A462C-E8C6-403E-9C18-84AAF95F19FD}"/>
    <dgm:cxn modelId="{2C2618E3-0DD1-4DC8-86CD-CD14F9830951}" type="presOf" srcId="{1AFF496E-D330-497C-8CA6-F046886140BB}" destId="{A1DFE6E5-BF7B-4604-B8B8-7ED1912AA443}" srcOrd="0" destOrd="0" presId="urn:microsoft.com/office/officeart/2005/8/layout/list1"/>
    <dgm:cxn modelId="{C62439E6-0F74-48B3-88AB-9BCA4697A3AD}" srcId="{4C2DD11E-633D-43C7-9963-24AC1097A244}" destId="{95F1D234-6337-41EE-B469-4A39542A7A16}" srcOrd="5" destOrd="0" parTransId="{A648D16E-7B32-4BB5-B13C-71E41D18CF04}" sibTransId="{A1E26CD2-B051-4501-85B1-A49EE14CB6B0}"/>
    <dgm:cxn modelId="{470C50E6-B702-479A-852F-5383A8798B6A}" type="presOf" srcId="{3DD572F7-1AE2-46A3-A599-5D29BE2C3B7C}" destId="{36661A75-781A-417A-85C0-62E14E757D89}" srcOrd="0" destOrd="0" presId="urn:microsoft.com/office/officeart/2005/8/layout/list1"/>
    <dgm:cxn modelId="{6BBB44EA-EA6B-4810-83E7-86103FCF1C32}" type="presOf" srcId="{A4FDAA00-E828-4398-9338-87F8171E8315}" destId="{0980A6AD-8ED8-4288-B826-4E803406AD1A}" srcOrd="0" destOrd="2" presId="urn:microsoft.com/office/officeart/2005/8/layout/list1"/>
    <dgm:cxn modelId="{42EF91EC-E0A2-41C1-B6D7-C999A7340B43}" srcId="{4C2DD11E-633D-43C7-9963-24AC1097A244}" destId="{2BF4DA08-D254-4F17-AEB1-0FC6FFF11038}" srcOrd="1" destOrd="0" parTransId="{D692F81F-A5BE-46E3-94F3-A861B89F9D55}" sibTransId="{35688C79-EA96-410A-8A08-D8A8D1096757}"/>
    <dgm:cxn modelId="{CCADA9EE-4EF0-461E-A121-6EEEEFBAF688}" type="presOf" srcId="{8F0DA776-E5ED-4C48-88BC-7899E0BF1BE1}" destId="{F9FB154B-98DD-42A7-B81E-218784766C0C}" srcOrd="0" destOrd="0" presId="urn:microsoft.com/office/officeart/2005/8/layout/list1"/>
    <dgm:cxn modelId="{5D658FF0-1E7A-47B6-B1A4-38BF2D757BCB}" srcId="{4C2DD11E-633D-43C7-9963-24AC1097A244}" destId="{43D5969B-8C29-465A-91B8-9DAD6E24AE75}" srcOrd="4" destOrd="0" parTransId="{D613A3C0-3753-4185-A704-E71281F1E591}" sibTransId="{A4B0F930-F826-47A4-8112-277ABC1D20F8}"/>
    <dgm:cxn modelId="{204389F7-5A15-43CC-92B1-43B88A0B6B43}" srcId="{6DB8DB5E-E157-4997-8896-9538C8DD74D7}" destId="{2F6238C4-35AC-4EAC-AA4B-21730D6D7589}" srcOrd="2" destOrd="0" parTransId="{139C7CA4-EAA8-4819-8481-C384B1FD7F32}" sibTransId="{441C46E9-E098-4923-948D-20A558358172}"/>
    <dgm:cxn modelId="{228B84FB-0059-442B-87B1-51D823F88415}" srcId="{4C2DD11E-633D-43C7-9963-24AC1097A244}" destId="{2FEA24A5-1FD2-4D84-866C-BB3FA4E45698}" srcOrd="0" destOrd="0" parTransId="{EA959C55-7231-46C2-AC77-61254A91DBA1}" sibTransId="{BA038021-6023-454B-A463-CB420834F9A2}"/>
    <dgm:cxn modelId="{EAC436FD-45F7-4C87-95ED-5789EE3D3578}" type="presOf" srcId="{782ABEC8-D61D-4F28-A50D-D8573D9AD192}" destId="{36661A75-781A-417A-85C0-62E14E757D89}" srcOrd="0" destOrd="3" presId="urn:microsoft.com/office/officeart/2005/8/layout/list1"/>
    <dgm:cxn modelId="{3CBED86B-B975-4CB1-9916-2CB005486A05}" type="presParOf" srcId="{DE5FB06A-FD51-48CB-BA7C-0604F421B17F}" destId="{A4111A52-5825-4F56-9A9A-B40735181769}" srcOrd="0" destOrd="0" presId="urn:microsoft.com/office/officeart/2005/8/layout/list1"/>
    <dgm:cxn modelId="{946C501A-C806-42FC-B840-D7B697E22CFE}" type="presParOf" srcId="{A4111A52-5825-4F56-9A9A-B40735181769}" destId="{A1DFE6E5-BF7B-4604-B8B8-7ED1912AA443}" srcOrd="0" destOrd="0" presId="urn:microsoft.com/office/officeart/2005/8/layout/list1"/>
    <dgm:cxn modelId="{44C2CA20-3DC4-449D-B05E-BD4E6FEF8727}" type="presParOf" srcId="{A4111A52-5825-4F56-9A9A-B40735181769}" destId="{8C7D0527-9DFA-4030-8F20-AC69CAE3EA65}" srcOrd="1" destOrd="0" presId="urn:microsoft.com/office/officeart/2005/8/layout/list1"/>
    <dgm:cxn modelId="{650BE824-D290-48B4-8435-64A5FCC473DB}" type="presParOf" srcId="{DE5FB06A-FD51-48CB-BA7C-0604F421B17F}" destId="{6A5BC78B-AB6B-44C2-A575-4C27C6401BE9}" srcOrd="1" destOrd="0" presId="urn:microsoft.com/office/officeart/2005/8/layout/list1"/>
    <dgm:cxn modelId="{3D163751-C5E3-4ECC-9C6B-A65245BD4D04}" type="presParOf" srcId="{DE5FB06A-FD51-48CB-BA7C-0604F421B17F}" destId="{F9FB154B-98DD-42A7-B81E-218784766C0C}" srcOrd="2" destOrd="0" presId="urn:microsoft.com/office/officeart/2005/8/layout/list1"/>
    <dgm:cxn modelId="{D804A7EF-D4D1-419D-A8A9-DE7D38B9F772}" type="presParOf" srcId="{DE5FB06A-FD51-48CB-BA7C-0604F421B17F}" destId="{4EC2C217-1F7A-4BD8-82D8-BF3840B66012}" srcOrd="3" destOrd="0" presId="urn:microsoft.com/office/officeart/2005/8/layout/list1"/>
    <dgm:cxn modelId="{C2DE2F11-26C5-4005-854E-F1AAC78B5CC6}" type="presParOf" srcId="{DE5FB06A-FD51-48CB-BA7C-0604F421B17F}" destId="{C68B8A02-54C1-4124-A759-C70DFFAD9CCE}" srcOrd="4" destOrd="0" presId="urn:microsoft.com/office/officeart/2005/8/layout/list1"/>
    <dgm:cxn modelId="{48945128-56A7-4FE3-9641-D0F646943FFC}" type="presParOf" srcId="{C68B8A02-54C1-4124-A759-C70DFFAD9CCE}" destId="{734852B2-B48D-4F3C-8AE5-EB362A3DD43D}" srcOrd="0" destOrd="0" presId="urn:microsoft.com/office/officeart/2005/8/layout/list1"/>
    <dgm:cxn modelId="{D3BA9998-C688-4917-AFC3-7529EEEA9D01}" type="presParOf" srcId="{C68B8A02-54C1-4124-A759-C70DFFAD9CCE}" destId="{41FBC649-F6E9-4A22-90EA-023A4930533F}" srcOrd="1" destOrd="0" presId="urn:microsoft.com/office/officeart/2005/8/layout/list1"/>
    <dgm:cxn modelId="{1A46CBCE-BA3B-4F8B-B6E9-250DFB59C9C7}" type="presParOf" srcId="{DE5FB06A-FD51-48CB-BA7C-0604F421B17F}" destId="{A5E48751-BEBF-44F7-ACD1-5913ED187900}" srcOrd="5" destOrd="0" presId="urn:microsoft.com/office/officeart/2005/8/layout/list1"/>
    <dgm:cxn modelId="{D6E7042C-0917-43C0-BEF1-295C22D938F6}" type="presParOf" srcId="{DE5FB06A-FD51-48CB-BA7C-0604F421B17F}" destId="{0BD9AFA1-5351-4448-A96C-3664B5EF1520}" srcOrd="6" destOrd="0" presId="urn:microsoft.com/office/officeart/2005/8/layout/list1"/>
    <dgm:cxn modelId="{B91259F5-7D1F-44C6-9300-2C4E754F5107}" type="presParOf" srcId="{DE5FB06A-FD51-48CB-BA7C-0604F421B17F}" destId="{06C05588-F576-4F28-9A20-7CF169A1238C}" srcOrd="7" destOrd="0" presId="urn:microsoft.com/office/officeart/2005/8/layout/list1"/>
    <dgm:cxn modelId="{02E63495-57FA-4EF4-A4DA-475A51989FC0}" type="presParOf" srcId="{DE5FB06A-FD51-48CB-BA7C-0604F421B17F}" destId="{8B7A5908-25FA-4B9E-B7EE-CFAD47456EBB}" srcOrd="8" destOrd="0" presId="urn:microsoft.com/office/officeart/2005/8/layout/list1"/>
    <dgm:cxn modelId="{B71FF6F1-67CC-4E61-B69C-CE9EE472C82F}" type="presParOf" srcId="{8B7A5908-25FA-4B9E-B7EE-CFAD47456EBB}" destId="{A0829DA8-4143-4992-8DF2-5D401454E8E9}" srcOrd="0" destOrd="0" presId="urn:microsoft.com/office/officeart/2005/8/layout/list1"/>
    <dgm:cxn modelId="{A8EBD823-8ACC-467C-A3BE-5B485F7A1B9A}" type="presParOf" srcId="{8B7A5908-25FA-4B9E-B7EE-CFAD47456EBB}" destId="{3984D3A6-3500-4DD2-804F-2F6540655973}" srcOrd="1" destOrd="0" presId="urn:microsoft.com/office/officeart/2005/8/layout/list1"/>
    <dgm:cxn modelId="{0E4BEAC0-74CB-4973-A493-8FF2D5DECA63}" type="presParOf" srcId="{DE5FB06A-FD51-48CB-BA7C-0604F421B17F}" destId="{DB2C178D-B7B6-4767-8D41-AE55ED365CE4}" srcOrd="9" destOrd="0" presId="urn:microsoft.com/office/officeart/2005/8/layout/list1"/>
    <dgm:cxn modelId="{6167493F-5500-458D-8D1E-1EEEFF48831C}" type="presParOf" srcId="{DE5FB06A-FD51-48CB-BA7C-0604F421B17F}" destId="{36661A75-781A-417A-85C0-62E14E757D89}" srcOrd="10" destOrd="0" presId="urn:microsoft.com/office/officeart/2005/8/layout/list1"/>
    <dgm:cxn modelId="{B842377E-66EA-431E-9B5F-24A73C035DF0}" type="presParOf" srcId="{DE5FB06A-FD51-48CB-BA7C-0604F421B17F}" destId="{6E0FC82A-C906-4E5A-BB44-BB325E6078C9}" srcOrd="11" destOrd="0" presId="urn:microsoft.com/office/officeart/2005/8/layout/list1"/>
    <dgm:cxn modelId="{16BB138E-D1C8-446B-9778-BC92934CF2E3}" type="presParOf" srcId="{DE5FB06A-FD51-48CB-BA7C-0604F421B17F}" destId="{E7788500-8C96-4669-83FE-7E92FB8D68ED}" srcOrd="12" destOrd="0" presId="urn:microsoft.com/office/officeart/2005/8/layout/list1"/>
    <dgm:cxn modelId="{A1D54AFB-5811-4F22-83AE-8A8BD62556A7}" type="presParOf" srcId="{E7788500-8C96-4669-83FE-7E92FB8D68ED}" destId="{2147D20B-F792-493B-B378-FC6BE48AD87F}" srcOrd="0" destOrd="0" presId="urn:microsoft.com/office/officeart/2005/8/layout/list1"/>
    <dgm:cxn modelId="{D22D53FB-C19F-49A5-8AFE-4D7DFB93B20C}" type="presParOf" srcId="{E7788500-8C96-4669-83FE-7E92FB8D68ED}" destId="{098F6E14-F146-4551-8936-99D5BD46181D}" srcOrd="1" destOrd="0" presId="urn:microsoft.com/office/officeart/2005/8/layout/list1"/>
    <dgm:cxn modelId="{98E683C1-D0E0-47B7-95A0-D210326765CD}" type="presParOf" srcId="{DE5FB06A-FD51-48CB-BA7C-0604F421B17F}" destId="{D88F7341-1909-453E-984D-C65DF1817CDA}" srcOrd="13" destOrd="0" presId="urn:microsoft.com/office/officeart/2005/8/layout/list1"/>
    <dgm:cxn modelId="{D8AB49B7-C041-4FCA-BA29-F43DDC7098C2}" type="presParOf" srcId="{DE5FB06A-FD51-48CB-BA7C-0604F421B17F}" destId="{0980A6AD-8ED8-4288-B826-4E803406AD1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154B-98DD-42A7-B81E-218784766C0C}">
      <dsp:nvSpPr>
        <dsp:cNvPr id="0" name=""/>
        <dsp:cNvSpPr/>
      </dsp:nvSpPr>
      <dsp:spPr>
        <a:xfrm>
          <a:off x="0" y="26334"/>
          <a:ext cx="3391647" cy="1157625"/>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Metrics and time-series data</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Text search and text analytics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Multi-dimensional/relational analysis</a:t>
          </a:r>
        </a:p>
      </dsp:txBody>
      <dsp:txXfrm>
        <a:off x="0" y="26334"/>
        <a:ext cx="3391647" cy="1157625"/>
      </dsp:txXfrm>
    </dsp:sp>
    <dsp:sp modelId="{8C7D0527-9DFA-4030-8F20-AC69CAE3EA65}">
      <dsp:nvSpPr>
        <dsp:cNvPr id="0" name=""/>
        <dsp:cNvSpPr/>
      </dsp:nvSpPr>
      <dsp:spPr>
        <a:xfrm>
          <a:off x="169582" y="8983"/>
          <a:ext cx="2374152" cy="327311"/>
        </a:xfrm>
        <a:prstGeom prst="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mj-lt"/>
              <a:cs typeface="Segoe UI Semilight" panose="020B0402040204020203" pitchFamily="34" charset="0"/>
              <a:sym typeface="Wingdings" panose="05000000000000000000" pitchFamily="2" charset="2"/>
            </a:rPr>
            <a:t>Comprehensive Strength</a:t>
          </a:r>
          <a:endParaRPr lang="en-US" sz="1050" kern="1200"/>
        </a:p>
      </dsp:txBody>
      <dsp:txXfrm>
        <a:off x="169582" y="8983"/>
        <a:ext cx="2374152" cy="327311"/>
      </dsp:txXfrm>
    </dsp:sp>
    <dsp:sp modelId="{0BD9AFA1-5351-4448-A96C-3664B5EF1520}">
      <dsp:nvSpPr>
        <dsp:cNvPr id="0" name=""/>
        <dsp:cNvSpPr/>
      </dsp:nvSpPr>
      <dsp:spPr>
        <a:xfrm>
          <a:off x="0" y="1314711"/>
          <a:ext cx="3391647" cy="178605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Simple and powerful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Publicly available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Data Exploration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Full text Search</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ML Extensibility</a:t>
          </a:r>
        </a:p>
      </dsp:txBody>
      <dsp:txXfrm>
        <a:off x="0" y="1314711"/>
        <a:ext cx="3391647" cy="1786050"/>
      </dsp:txXfrm>
    </dsp:sp>
    <dsp:sp modelId="{41FBC649-F6E9-4A22-90EA-023A4930533F}">
      <dsp:nvSpPr>
        <dsp:cNvPr id="0" name=""/>
        <dsp:cNvSpPr/>
      </dsp:nvSpPr>
      <dsp:spPr>
        <a:xfrm>
          <a:off x="169582" y="1297359"/>
          <a:ext cx="2374152" cy="327311"/>
        </a:xfrm>
        <a:prstGeom prst="rect">
          <a:avLst/>
        </a:prstGeom>
        <a:solidFill>
          <a:schemeClr val="accent1">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Light" charset="0"/>
              <a:ea typeface="Segoe UI Light" charset="0"/>
              <a:cs typeface="Segoe UI Light" charset="0"/>
            </a:rPr>
            <a:t>Analytics Query language</a:t>
          </a:r>
          <a:endParaRPr lang="en-US" sz="1050" kern="1200" dirty="0"/>
        </a:p>
      </dsp:txBody>
      <dsp:txXfrm>
        <a:off x="169582" y="1297359"/>
        <a:ext cx="2374152" cy="327311"/>
      </dsp:txXfrm>
    </dsp:sp>
    <dsp:sp modelId="{36661A75-781A-417A-85C0-62E14E757D89}">
      <dsp:nvSpPr>
        <dsp:cNvPr id="0" name=""/>
        <dsp:cNvSpPr/>
      </dsp:nvSpPr>
      <dsp:spPr>
        <a:xfrm>
          <a:off x="0" y="3231513"/>
          <a:ext cx="3391647" cy="1356074"/>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in hardware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across geos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Granular resource utilization Control</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Cross geo queries </a:t>
          </a:r>
        </a:p>
      </dsp:txBody>
      <dsp:txXfrm>
        <a:off x="0" y="3231513"/>
        <a:ext cx="3391647" cy="1356074"/>
      </dsp:txXfrm>
    </dsp:sp>
    <dsp:sp modelId="{3984D3A6-3500-4DD2-804F-2F6540655973}">
      <dsp:nvSpPr>
        <dsp:cNvPr id="0" name=""/>
        <dsp:cNvSpPr/>
      </dsp:nvSpPr>
      <dsp:spPr>
        <a:xfrm>
          <a:off x="169582" y="3214161"/>
          <a:ext cx="2374152" cy="327311"/>
        </a:xfrm>
        <a:prstGeom prst="rect">
          <a:avLst/>
        </a:prstGeom>
        <a:solidFill>
          <a:schemeClr val="accent1">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High performance over large data sets</a:t>
          </a:r>
          <a:endParaRPr lang="en-US" sz="1050" kern="1200"/>
        </a:p>
      </dsp:txBody>
      <dsp:txXfrm>
        <a:off x="169582" y="3214161"/>
        <a:ext cx="2374152" cy="327311"/>
      </dsp:txXfrm>
    </dsp:sp>
    <dsp:sp modelId="{0980A6AD-8ED8-4288-B826-4E803406AD1A}">
      <dsp:nvSpPr>
        <dsp:cNvPr id="0" name=""/>
        <dsp:cNvSpPr/>
      </dsp:nvSpPr>
      <dsp:spPr>
        <a:xfrm>
          <a:off x="0" y="4718339"/>
          <a:ext cx="3391647" cy="158760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Low Latency ingestion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Schema management</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Compression and indexing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Hot/cold resource allocation</a:t>
          </a:r>
        </a:p>
      </dsp:txBody>
      <dsp:txXfrm>
        <a:off x="0" y="4718339"/>
        <a:ext cx="3391647" cy="1587600"/>
      </dsp:txXfrm>
    </dsp:sp>
    <dsp:sp modelId="{098F6E14-F146-4551-8936-99D5BD46181D}">
      <dsp:nvSpPr>
        <dsp:cNvPr id="0" name=""/>
        <dsp:cNvSpPr/>
      </dsp:nvSpPr>
      <dsp:spPr>
        <a:xfrm>
          <a:off x="169582" y="4700988"/>
          <a:ext cx="2374152" cy="327311"/>
        </a:xfrm>
        <a:prstGeom prst="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Data Ingestion and Management</a:t>
          </a:r>
          <a:endParaRPr lang="en-US" sz="1050" kern="1200">
            <a:latin typeface="Segoe UI Semilight" panose="020B0402040204020203" pitchFamily="34" charset="0"/>
            <a:cs typeface="Segoe UI Semilight" panose="020B0402040204020203" pitchFamily="34" charset="0"/>
          </a:endParaRPr>
        </a:p>
      </dsp:txBody>
      <dsp:txXfrm>
        <a:off x="169582" y="4700988"/>
        <a:ext cx="2374152" cy="32731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6/8/2022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ka.ms/adx.stor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840041-buhler-group-discrete-manufacturing-azure-en-switzerlan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374774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Let me tell you about our journey with Azure Data Explorer.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dirty="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cs typeface="Segoe UI Light" panose="020B0502040204020203" pitchFamily="34" charset="0"/>
              </a:rPr>
              <a:t>This is the same underline technology that we are offering to you as an Azure PaaS service.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Azure Data Explorer is a cornerstone for our operational analytics and is strategic to Microsoft. It has played a key role in Microsoft’s digital transformation journey operating at a massive scale, ingesting 35+ petabytes of telemetry data every day, 20+ billion queries per month, and 2+ Exabyte of data stored.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Log and Time Series across the industries to:</a:t>
            </a:r>
          </a:p>
          <a:p>
            <a:pPr marL="171450" indent="-171450">
              <a:buFont typeface="Arial" panose="020B0604020202020204" pitchFamily="34" charset="0"/>
              <a:buChar char="•"/>
            </a:pPr>
            <a:r>
              <a:rPr lang="en-US" dirty="0"/>
              <a:t>Consolidate and correlate logs and events data across on-prem, cloud, 3rd party</a:t>
            </a:r>
          </a:p>
          <a:p>
            <a:pPr marL="171450" indent="-171450">
              <a:buFont typeface="Arial" panose="020B0604020202020204" pitchFamily="34" charset="0"/>
              <a:buChar char="•"/>
            </a:pPr>
            <a:r>
              <a:rPr lang="en-US" dirty="0"/>
              <a:t>Replace legacy log search solutions </a:t>
            </a:r>
          </a:p>
          <a:p>
            <a:pPr marL="171450" indent="-171450">
              <a:buFont typeface="Arial" panose="020B0604020202020204" pitchFamily="34" charset="0"/>
              <a:buChar char="•"/>
            </a:pPr>
            <a:r>
              <a:rPr lang="en-US" dirty="0"/>
              <a:t>Accelerate your AI Ops journey (pattern recognition, anomaly detection, forecasting, etc.)</a:t>
            </a:r>
          </a:p>
          <a:p>
            <a:pPr marL="171450" indent="-171450">
              <a:buFont typeface="Arial" panose="020B0604020202020204" pitchFamily="34" charset="0"/>
              <a:buChar char="•"/>
            </a:pPr>
            <a:r>
              <a:rPr lang="en-US" dirty="0"/>
              <a:t>Building IoT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“happy” customers they are using Azure Data Explorer today.</a:t>
            </a:r>
          </a:p>
          <a:p>
            <a:endParaRPr lang="en-US" dirty="0"/>
          </a:p>
          <a:p>
            <a:r>
              <a:rPr lang="en-US" dirty="0"/>
              <a:t>More customer stories at </a:t>
            </a:r>
            <a:r>
              <a:rPr lang="en-US" dirty="0">
                <a:hlinkClick r:id="rId3"/>
              </a:rPr>
              <a:t>https://aka.ms/adx.stories</a:t>
            </a:r>
            <a:r>
              <a:rPr lang="en-US" dirty="0"/>
              <a:t> </a:t>
            </a:r>
          </a:p>
        </p:txBody>
      </p:sp>
      <p:sp>
        <p:nvSpPr>
          <p:cNvPr id="4" name="Slide Number Placeholder 3"/>
          <p:cNvSpPr>
            <a:spLocks noGrp="1"/>
          </p:cNvSpPr>
          <p:nvPr>
            <p:ph type="sldNum" sz="quarter" idx="5"/>
          </p:nvPr>
        </p:nvSpPr>
        <p:spPr/>
        <p:txBody>
          <a:bodyPr/>
          <a:lstStyle/>
          <a:p>
            <a:fld id="{CD493308-1CCD-4083-9427-1DD59259FBE4}" type="slidenum">
              <a:rPr lang="en-US" smtClean="0"/>
              <a:t>13</a:t>
            </a:fld>
            <a:endParaRPr lang="en-US"/>
          </a:p>
        </p:txBody>
      </p:sp>
    </p:spTree>
    <p:extLst>
      <p:ext uri="{BB962C8B-B14F-4D97-AF65-F5344CB8AC3E}">
        <p14:creationId xmlns:p14="http://schemas.microsoft.com/office/powerpoint/2010/main" val="1325142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258749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Daimler Trucks North America is an automotive industry manufacturer of commercial vehicles, they are using Azure Data Explore to power their digital transformation journey by building solutions around Connected Trucks and Connected Factories. Ingesting 9 trillion rows and 900+ terabytes of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6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BOSCH is leveraging Azure Data Explorer for powering their </a:t>
            </a:r>
            <a:r>
              <a:rPr lang="en-US" dirty="0"/>
              <a:t>Energy and Building Solutions that they are offering to their customers.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31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a:t>
            </a:r>
            <a:r>
              <a:rPr lang="en-US" dirty="0" err="1">
                <a:hlinkClick r:id="rId3"/>
              </a:rPr>
              <a:t>Bühler</a:t>
            </a:r>
            <a:r>
              <a:rPr lang="en-US" dirty="0">
                <a:hlinkClick r:id="rId3"/>
              </a:rPr>
              <a:t> Group enables intelligent manufacturing insights for a safer, greener tomorrow</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2640287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typical patterns: </a:t>
            </a:r>
          </a:p>
          <a:p>
            <a:endParaRPr lang="en-US" dirty="0"/>
          </a:p>
          <a:p>
            <a:r>
              <a:rPr lang="en-US" dirty="0"/>
              <a:t>Streaming ingestion for low latency insights where the data directly lands into ADX, where its cached and indexed for faster query performance and optionally exported out to Azure Data Lake in parquet format ready for batch processing and integration with other Big Data and ML services.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ingest data in batches to cache and index the data in ADX.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We’ve all seen many organizations undergo digital transformation at breakneck speeds– many have been racing forward and achieved years of transformation in just a few months.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Companies who are focused on digital transformation are the fastest to adapt. They’re creating innovative ways to stay connected and relevant in the changing world. They’re reshaping our idea of business norms.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We often hear from customers, how do we become a data driven company?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What products do we need to transform our business?​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How do we create more value, prioritize to save cost?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This is where our team comes in to serve our customer, and help them with digital transformation in these four areas: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Empower people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Transform products​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Optimize operations​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Engage customers​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At the center of this we provide intelligent systems and experiences based on data and ai to power transformation.​</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In our day and age, the ultimate tool is data, and Telemetry data play a critical role.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591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Azure Data Explorer architecture.</a:t>
            </a:r>
          </a:p>
          <a:p>
            <a:endParaRPr lang="en-US" dirty="0"/>
          </a:p>
          <a:p>
            <a:r>
              <a:rPr lang="en-US" dirty="0"/>
              <a:t>It’s a PaaS service and you don’t have to maintain any infrastructure. The cluster includes two types of compute nodes: Data Management – responsible for ingestion and background jobs, it provides managed ingestion pipeline from Event Hub, IoT Hub, and Storage. Engine nodes are responsible for caching the data on local SSD’s and running distributed queries. The compute and storage are decoupled, and it can grow independently and is flexible. </a:t>
            </a:r>
          </a:p>
          <a:p>
            <a:endParaRPr lang="en-US" dirty="0"/>
          </a:p>
          <a:p>
            <a:r>
              <a:rPr lang="en-US" dirty="0"/>
              <a:t>On the left side, there is a list of supported data sources and on the right-hand side different integrations and tools you can use to access the data.</a:t>
            </a:r>
          </a:p>
          <a:p>
            <a:endParaRPr lang="en-US" dirty="0"/>
          </a:p>
          <a:p>
            <a:r>
              <a:rPr lang="en-US" dirty="0"/>
              <a:t>ADX also has external table support for exporting data to storage and querying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81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Azure Data Explorer pulls data from an external source and reads requests from a pending Azure queue. Data is batched or streamed to the Data Manager. Batch data flowing to the same database and table is optimized for ingestion throughput. Azure Data Explorer validates initial data and converts data formats where necessary. Further data manipulation includes matching schema, organizing, indexing, encoding, and compressing the data. Data is persisted in storage according to the set retention policy. The Data Manager then commits the data ingest to the engine, where it's available for query.</a:t>
            </a:r>
            <a:endParaRPr lang="en-US" baseline="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672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Data Share integration enables sharing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Within the company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Across companies – tenants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Optimize my business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Use Cases</a:t>
            </a:r>
          </a:p>
          <a:p>
            <a:pPr marL="228600" lvl="0" indent="-228600">
              <a:buFont typeface="+mj-lt"/>
              <a:buAutoNum type="arabicPeriod"/>
            </a:pPr>
            <a:r>
              <a:rPr lang="en-US" sz="1200" kern="1200" dirty="0">
                <a:solidFill>
                  <a:schemeClr val="tx1"/>
                </a:solidFill>
                <a:effectLst/>
                <a:latin typeface="+mn-lt"/>
                <a:ea typeface="+mn-ea"/>
                <a:cs typeface="+mn-cs"/>
              </a:rPr>
              <a:t>Data providers can use this integration to share their data with their customers in a simple and secure way. Example, a weather forecast provider can share their data in near-real-time with their customer without having them to maintain the data pipeline. As the data is updated on the leader cluster, the change will appear on the follower cluster in few seconds or minutes depending the data volume and metadata. </a:t>
            </a:r>
          </a:p>
          <a:p>
            <a:pPr marL="228600" lvl="0" indent="-228600">
              <a:buFont typeface="+mj-lt"/>
              <a:buAutoNum type="arabicPeriod"/>
            </a:pPr>
            <a:r>
              <a:rPr lang="en-US" sz="1200" kern="1200" dirty="0">
                <a:solidFill>
                  <a:schemeClr val="tx1"/>
                </a:solidFill>
                <a:effectLst/>
                <a:latin typeface="+mn-lt"/>
                <a:ea typeface="+mn-ea"/>
                <a:cs typeface="+mn-cs"/>
              </a:rPr>
              <a:t>Organizations can share their data with partners for collaboration and data exchange. For example, a retail company sharing the data with their suppliers. </a:t>
            </a:r>
          </a:p>
          <a:p>
            <a:pPr marL="228600" lvl="0" indent="-228600">
              <a:buFont typeface="+mj-lt"/>
              <a:buAutoNum type="arabicPeriod"/>
            </a:pPr>
            <a:r>
              <a:rPr lang="en-US" sz="1200" kern="1200" dirty="0">
                <a:solidFill>
                  <a:schemeClr val="tx1"/>
                </a:solidFill>
                <a:effectLst/>
                <a:latin typeface="+mn-lt"/>
                <a:ea typeface="+mn-ea"/>
                <a:cs typeface="+mn-cs"/>
              </a:rPr>
              <a:t>Share data within the company or provide data-as-a-service. Many organizations would like to share the data within the company and have individual teams accountable for their usage and cost. With Azure Data Explorer, every team could have their cluster with their choice of configuration and sharing the same data from one leader cluster.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98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Azure Data Explorer is enterprise ready will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31</a:t>
            </a:fld>
            <a:endParaRPr lang="en-US"/>
          </a:p>
        </p:txBody>
      </p:sp>
    </p:spTree>
    <p:extLst>
      <p:ext uri="{BB962C8B-B14F-4D97-AF65-F5344CB8AC3E}">
        <p14:creationId xmlns:p14="http://schemas.microsoft.com/office/powerpoint/2010/main" val="2219063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2BAB5C-9CDE-47A0-89B0-1BD39C8B794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259411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i="1"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Talk about how we believe the programming model of intelligent devices and intelligent cloud/ intelligent engine </a:t>
            </a:r>
            <a:r>
              <a:rPr lang="en-US" sz="1800" i="1" dirty="0">
                <a:effectLst/>
                <a:latin typeface="Segoe UI" panose="020B0502040204020203" pitchFamily="34" charset="0"/>
                <a:ea typeface="Segoe UI" panose="020B0502040204020203" pitchFamily="34" charset="0"/>
                <a:cs typeface="Times New Roman" panose="02020603050405020304" pitchFamily="18" charset="0"/>
              </a:rPr>
              <a:t>is in data</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i="1" dirty="0">
                <a:effectLst/>
                <a:latin typeface="Segoe UI" panose="020B0502040204020203" pitchFamily="34" charset="0"/>
                <a:ea typeface="Segoe UI" panose="020B0502040204020203" pitchFamily="34" charset="0"/>
                <a:cs typeface="Times New Roman" panose="02020603050405020304" pitchFamily="18" charset="0"/>
              </a:rPr>
              <a:t>Connected devices by 2030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i="1" dirty="0">
                <a:effectLst/>
                <a:latin typeface="Segoe UI" panose="020B0502040204020203" pitchFamily="34" charset="0"/>
                <a:ea typeface="Segoe UI" panose="020B0502040204020203" pitchFamily="34" charset="0"/>
                <a:cs typeface="Times New Roman" panose="02020603050405020304" pitchFamily="18" charset="0"/>
              </a:rPr>
              <a:t>175 ZB total amount of data by 2025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0" marR="0">
              <a:lnSpc>
                <a:spcPct val="107000"/>
              </a:lnSpc>
              <a:spcBef>
                <a:spcPts val="0"/>
              </a:spcBef>
              <a:spcAft>
                <a:spcPts val="0"/>
              </a:spcAft>
            </a:pPr>
            <a:r>
              <a:rPr lang="en-US" sz="18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Digital transformation a key aspect this new programming, which spans the cloud and the edge. One of the key types of data that's really coming out in this new application paradigm is telemetry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Telemetry data is everywhere – we find it in IOT Sensors, logs, click streams – it drives advances in the connected devices we find in our homes, smart buildings, smart factories, and in devices that consumers and businesses rely upon.</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Telemetry data is fueling digital transformation.</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It’s generating terabytes and petabytes of data - every day.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534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6/8/2022 2:06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56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everywhere – we find it in IOT Sensors, logs, click streams – it drives advances in the connected devices we find in our homes, smart buildings, smart factories, and in devices that consumers and businesses rely upon.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fueling digital transformation.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It’s generating terabytes and petabytes of data - every day.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Customer are looking at democratizing their data and explore it in near real time unconditionally. Enabling various scenarios like health monitoring of systems, apps, and devices, identifying trend and anomalies, and perform root cause analysis.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All this with a solution that can scale, is highly performant, and is economical.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64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6/8/2022 2:00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29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13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6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Calibri" panose="020F0502020204030204" pitchFamily="34" charset="0"/>
              </a:rPr>
              <a:t>Instant Big Data Insights</a:t>
            </a:r>
            <a:r>
              <a:rPr lang="en-US" sz="1200" b="0" i="0" dirty="0">
                <a:solidFill>
                  <a:srgbClr val="000000"/>
                </a:solidFill>
                <a:effectLst/>
                <a:latin typeface="Calibri" panose="020F0502020204030204" pitchFamily="34" charset="0"/>
              </a:rPr>
              <a:t> ---Azure Data Explorer is a big data platform supporting near real time insights over data in petabyte scale    </a:t>
            </a:r>
          </a:p>
          <a:p>
            <a:endParaRPr lang="en-US" dirty="0"/>
          </a:p>
          <a:p>
            <a:r>
              <a:rPr lang="en-US" sz="1800" b="1" i="0" dirty="0">
                <a:solidFill>
                  <a:srgbClr val="000000"/>
                </a:solidFill>
                <a:effectLst/>
                <a:latin typeface="Calibri" panose="020F0502020204030204" pitchFamily="34" charset="0"/>
              </a:rPr>
              <a:t>Fully Managed Platform</a:t>
            </a:r>
            <a:r>
              <a:rPr lang="en-US" sz="1800" b="0" i="0" dirty="0">
                <a:solidFill>
                  <a:srgbClr val="000000"/>
                </a:solidFill>
                <a:effectLst/>
                <a:latin typeface="Calibri" panose="020F0502020204030204" pitchFamily="34" charset="0"/>
              </a:rPr>
              <a:t> - ADX is a fully managed platform for big data analytics. Embed Azure Data Explorer in SaaS applications to build multi-tenant or single tenant SaaS analytics solution for Time Series, Logs, Events, Transactions, and security data. No infrastructure management, no maintenance. </a:t>
            </a:r>
            <a:endParaRPr lang="en-US" dirty="0"/>
          </a:p>
          <a:p>
            <a:endParaRPr lang="en-US" dirty="0"/>
          </a:p>
          <a:p>
            <a:r>
              <a:rPr lang="en-US" sz="1800" b="1" i="0" dirty="0">
                <a:solidFill>
                  <a:srgbClr val="000000"/>
                </a:solidFill>
                <a:effectLst/>
                <a:latin typeface="Calibri" panose="020F0502020204030204" pitchFamily="34" charset="0"/>
              </a:rPr>
              <a:t>Democratizing Data Analytics</a:t>
            </a:r>
            <a:r>
              <a:rPr lang="en-US" sz="1800" b="0" i="0" dirty="0">
                <a:solidFill>
                  <a:srgbClr val="000000"/>
                </a:solidFill>
                <a:effectLst/>
                <a:latin typeface="Calibri" panose="020F0502020204030204" pitchFamily="34" charset="0"/>
              </a:rPr>
              <a:t>  - Azure Data Explorer democratizes self-service, big data analytics, with the intuitive Kusto Query Language (KQL) that provides the expressiveness and power of SQL with the simplicity of Excel </a:t>
            </a:r>
          </a:p>
          <a:p>
            <a:endParaRPr lang="en-US" sz="1800" b="0" i="0" dirty="0">
              <a:solidFill>
                <a:srgbClr val="000000"/>
              </a:solidFill>
              <a:effectLst/>
              <a:latin typeface="Calibri" panose="020F0502020204030204" pitchFamily="34" charset="0"/>
            </a:endParaRPr>
          </a:p>
          <a:p>
            <a:r>
              <a:rPr lang="en-US" sz="1800" b="1" i="0" dirty="0">
                <a:solidFill>
                  <a:srgbClr val="000000"/>
                </a:solidFill>
                <a:effectLst/>
                <a:latin typeface="Calibri" panose="020F0502020204030204" pitchFamily="34" charset="0"/>
              </a:rPr>
              <a:t>Proven Technology at Scale Petabyte</a:t>
            </a:r>
            <a:r>
              <a:rPr lang="en-US" sz="1800" b="0" i="0" dirty="0">
                <a:solidFill>
                  <a:srgbClr val="000000"/>
                </a:solidFill>
                <a:effectLst/>
                <a:latin typeface="Calibri" panose="020F0502020204030204" pitchFamily="34" charset="0"/>
              </a:rPr>
              <a:t>  - Azure Data Explorer is a distributed system with compute and storage that can scale independently, enabling analytics on gigabytes to petabytes of data.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3.xml"/><Relationship Id="rId4" Type="http://schemas.openxmlformats.org/officeDocument/2006/relationships/image" Target="../media/image2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3.xml"/><Relationship Id="rId5" Type="http://schemas.openxmlformats.org/officeDocument/2006/relationships/image" Target="../media/image30.jpg"/><Relationship Id="rId4" Type="http://schemas.openxmlformats.org/officeDocument/2006/relationships/image" Target="../media/image29.jp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6" Type="http://schemas.openxmlformats.org/officeDocument/2006/relationships/image" Target="../media/image31.jpg"/><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Master" Target="../slideMasters/slideMaster3.xml"/><Relationship Id="rId6" Type="http://schemas.openxmlformats.org/officeDocument/2006/relationships/image" Target="../media/image31.jpg"/><Relationship Id="rId5" Type="http://schemas.openxmlformats.org/officeDocument/2006/relationships/image" Target="../media/image21.jpg"/><Relationship Id="rId4" Type="http://schemas.openxmlformats.org/officeDocument/2006/relationships/image" Target="../media/image20.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435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141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35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54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9263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553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87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08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53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528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56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279989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9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488623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05319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48062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5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4579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177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1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13106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6365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19799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4132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65591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2642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64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61832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1676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7607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8773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8420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619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10527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2909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8046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283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8581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3144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37856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52382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4006549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673887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5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78363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162971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9709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2851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024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398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474574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24383623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2795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5703339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3804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47477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935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4006239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2091336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1426724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22801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226371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7591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97231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936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5403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746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20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426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5368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877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7020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7346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364930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8921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074912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5456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10187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1705184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481008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9751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38967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9476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27541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228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18200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013768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49371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974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02488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886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719237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22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96452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942137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4117748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7376153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2026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0505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388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09554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422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3160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nk without logos">
    <p:bg>
      <p:bgPr>
        <a:solidFill>
          <a:srgbClr val="121D2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6CB3E-4ABF-4764-9E82-1E2F1224B702}"/>
              </a:ext>
            </a:extLst>
          </p:cNvPr>
          <p:cNvSpPr/>
          <p:nvPr userDrawn="1"/>
        </p:nvSpPr>
        <p:spPr bwMode="auto">
          <a:xfrm>
            <a:off x="377372" y="54864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144C449-207C-439C-A447-078D0C81B55B}"/>
              </a:ext>
            </a:extLst>
          </p:cNvPr>
          <p:cNvSpPr/>
          <p:nvPr userDrawn="1"/>
        </p:nvSpPr>
        <p:spPr bwMode="auto">
          <a:xfrm>
            <a:off x="9398001" y="53848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9312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65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39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1376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3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45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33512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5768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0186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70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6732928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8972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43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9410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0963312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808261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043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8321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4161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99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790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2605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814762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80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344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78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428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2664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88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53423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7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7729150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137500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3401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0973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3080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55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651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97227510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489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3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841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8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43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42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738571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81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87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9542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1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06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546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9268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2502150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99C4CE4-CC9A-4190-A887-65B3E41DD21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94799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609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19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1621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541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488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14467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70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763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008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35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7182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022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8301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6811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67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9804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567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853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9329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1676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40152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373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232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100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436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330629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212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305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0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79804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879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79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2.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image" Target="../media/image1.emf"/><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6.xml"/><Relationship Id="rId117" Type="http://schemas.openxmlformats.org/officeDocument/2006/relationships/slideLayout" Target="../slideLayouts/slideLayout187.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84" Type="http://schemas.openxmlformats.org/officeDocument/2006/relationships/slideLayout" Target="../slideLayouts/slideLayout154.xml"/><Relationship Id="rId89" Type="http://schemas.openxmlformats.org/officeDocument/2006/relationships/slideLayout" Target="../slideLayouts/slideLayout159.xml"/><Relationship Id="rId112" Type="http://schemas.openxmlformats.org/officeDocument/2006/relationships/slideLayout" Target="../slideLayouts/slideLayout182.xml"/><Relationship Id="rId16" Type="http://schemas.openxmlformats.org/officeDocument/2006/relationships/slideLayout" Target="../slideLayouts/slideLayout86.xml"/><Relationship Id="rId107" Type="http://schemas.openxmlformats.org/officeDocument/2006/relationships/slideLayout" Target="../slideLayouts/slideLayout177.xml"/><Relationship Id="rId11" Type="http://schemas.openxmlformats.org/officeDocument/2006/relationships/slideLayout" Target="../slideLayouts/slideLayout81.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74" Type="http://schemas.openxmlformats.org/officeDocument/2006/relationships/slideLayout" Target="../slideLayouts/slideLayout144.xml"/><Relationship Id="rId79" Type="http://schemas.openxmlformats.org/officeDocument/2006/relationships/slideLayout" Target="../slideLayouts/slideLayout149.xml"/><Relationship Id="rId102" Type="http://schemas.openxmlformats.org/officeDocument/2006/relationships/slideLayout" Target="../slideLayouts/slideLayout172.xml"/><Relationship Id="rId123" Type="http://schemas.openxmlformats.org/officeDocument/2006/relationships/theme" Target="../theme/theme3.xml"/><Relationship Id="rId5" Type="http://schemas.openxmlformats.org/officeDocument/2006/relationships/slideLayout" Target="../slideLayouts/slideLayout75.xml"/><Relationship Id="rId90" Type="http://schemas.openxmlformats.org/officeDocument/2006/relationships/slideLayout" Target="../slideLayouts/slideLayout160.xml"/><Relationship Id="rId95" Type="http://schemas.openxmlformats.org/officeDocument/2006/relationships/slideLayout" Target="../slideLayouts/slideLayout165.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113" Type="http://schemas.openxmlformats.org/officeDocument/2006/relationships/slideLayout" Target="../slideLayouts/slideLayout183.xml"/><Relationship Id="rId118" Type="http://schemas.openxmlformats.org/officeDocument/2006/relationships/slideLayout" Target="../slideLayouts/slideLayout188.xml"/><Relationship Id="rId80" Type="http://schemas.openxmlformats.org/officeDocument/2006/relationships/slideLayout" Target="../slideLayouts/slideLayout150.xml"/><Relationship Id="rId85" Type="http://schemas.openxmlformats.org/officeDocument/2006/relationships/slideLayout" Target="../slideLayouts/slideLayout155.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59" Type="http://schemas.openxmlformats.org/officeDocument/2006/relationships/slideLayout" Target="../slideLayouts/slideLayout129.xml"/><Relationship Id="rId103" Type="http://schemas.openxmlformats.org/officeDocument/2006/relationships/slideLayout" Target="../slideLayouts/slideLayout173.xml"/><Relationship Id="rId108" Type="http://schemas.openxmlformats.org/officeDocument/2006/relationships/slideLayout" Target="../slideLayouts/slideLayout178.xml"/><Relationship Id="rId124" Type="http://schemas.openxmlformats.org/officeDocument/2006/relationships/image" Target="../media/image1.emf"/><Relationship Id="rId54" Type="http://schemas.openxmlformats.org/officeDocument/2006/relationships/slideLayout" Target="../slideLayouts/slideLayout124.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91" Type="http://schemas.openxmlformats.org/officeDocument/2006/relationships/slideLayout" Target="../slideLayouts/slideLayout161.xml"/><Relationship Id="rId96" Type="http://schemas.openxmlformats.org/officeDocument/2006/relationships/slideLayout" Target="../slideLayouts/slideLayout16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49" Type="http://schemas.openxmlformats.org/officeDocument/2006/relationships/slideLayout" Target="../slideLayouts/slideLayout119.xml"/><Relationship Id="rId114" Type="http://schemas.openxmlformats.org/officeDocument/2006/relationships/slideLayout" Target="../slideLayouts/slideLayout184.xml"/><Relationship Id="rId119" Type="http://schemas.openxmlformats.org/officeDocument/2006/relationships/slideLayout" Target="../slideLayouts/slideLayout189.xml"/><Relationship Id="rId44" Type="http://schemas.openxmlformats.org/officeDocument/2006/relationships/slideLayout" Target="../slideLayouts/slideLayout114.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81" Type="http://schemas.openxmlformats.org/officeDocument/2006/relationships/slideLayout" Target="../slideLayouts/slideLayout151.xml"/><Relationship Id="rId86" Type="http://schemas.openxmlformats.org/officeDocument/2006/relationships/slideLayout" Target="../slideLayouts/slideLayout156.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109" Type="http://schemas.openxmlformats.org/officeDocument/2006/relationships/slideLayout" Target="../slideLayouts/slideLayout17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6" Type="http://schemas.openxmlformats.org/officeDocument/2006/relationships/slideLayout" Target="../slideLayouts/slideLayout146.xml"/><Relationship Id="rId97" Type="http://schemas.openxmlformats.org/officeDocument/2006/relationships/slideLayout" Target="../slideLayouts/slideLayout167.xml"/><Relationship Id="rId104" Type="http://schemas.openxmlformats.org/officeDocument/2006/relationships/slideLayout" Target="../slideLayouts/slideLayout174.xml"/><Relationship Id="rId120" Type="http://schemas.openxmlformats.org/officeDocument/2006/relationships/slideLayout" Target="../slideLayouts/slideLayout190.xml"/><Relationship Id="rId7" Type="http://schemas.openxmlformats.org/officeDocument/2006/relationships/slideLayout" Target="../slideLayouts/slideLayout77.xml"/><Relationship Id="rId71" Type="http://schemas.openxmlformats.org/officeDocument/2006/relationships/slideLayout" Target="../slideLayouts/slideLayout141.xml"/><Relationship Id="rId92" Type="http://schemas.openxmlformats.org/officeDocument/2006/relationships/slideLayout" Target="../slideLayouts/slideLayout162.xml"/><Relationship Id="rId2" Type="http://schemas.openxmlformats.org/officeDocument/2006/relationships/slideLayout" Target="../slideLayouts/slideLayout72.xml"/><Relationship Id="rId29" Type="http://schemas.openxmlformats.org/officeDocument/2006/relationships/slideLayout" Target="../slideLayouts/slideLayout99.xml"/><Relationship Id="rId24" Type="http://schemas.openxmlformats.org/officeDocument/2006/relationships/slideLayout" Target="../slideLayouts/slideLayout94.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66" Type="http://schemas.openxmlformats.org/officeDocument/2006/relationships/slideLayout" Target="../slideLayouts/slideLayout136.xml"/><Relationship Id="rId87" Type="http://schemas.openxmlformats.org/officeDocument/2006/relationships/slideLayout" Target="../slideLayouts/slideLayout157.xml"/><Relationship Id="rId110" Type="http://schemas.openxmlformats.org/officeDocument/2006/relationships/slideLayout" Target="../slideLayouts/slideLayout180.xml"/><Relationship Id="rId115" Type="http://schemas.openxmlformats.org/officeDocument/2006/relationships/slideLayout" Target="../slideLayouts/slideLayout185.xml"/><Relationship Id="rId61" Type="http://schemas.openxmlformats.org/officeDocument/2006/relationships/slideLayout" Target="../slideLayouts/slideLayout131.xml"/><Relationship Id="rId82" Type="http://schemas.openxmlformats.org/officeDocument/2006/relationships/slideLayout" Target="../slideLayouts/slideLayout152.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56" Type="http://schemas.openxmlformats.org/officeDocument/2006/relationships/slideLayout" Target="../slideLayouts/slideLayout126.xml"/><Relationship Id="rId77" Type="http://schemas.openxmlformats.org/officeDocument/2006/relationships/slideLayout" Target="../slideLayouts/slideLayout147.xml"/><Relationship Id="rId100" Type="http://schemas.openxmlformats.org/officeDocument/2006/relationships/slideLayout" Target="../slideLayouts/slideLayout170.xml"/><Relationship Id="rId105" Type="http://schemas.openxmlformats.org/officeDocument/2006/relationships/slideLayout" Target="../slideLayouts/slideLayout175.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93" Type="http://schemas.openxmlformats.org/officeDocument/2006/relationships/slideLayout" Target="../slideLayouts/slideLayout163.xml"/><Relationship Id="rId98" Type="http://schemas.openxmlformats.org/officeDocument/2006/relationships/slideLayout" Target="../slideLayouts/slideLayout168.xml"/><Relationship Id="rId121" Type="http://schemas.openxmlformats.org/officeDocument/2006/relationships/slideLayout" Target="../slideLayouts/slideLayout191.xml"/><Relationship Id="rId3" Type="http://schemas.openxmlformats.org/officeDocument/2006/relationships/slideLayout" Target="../slideLayouts/slideLayout73.xml"/><Relationship Id="rId25" Type="http://schemas.openxmlformats.org/officeDocument/2006/relationships/slideLayout" Target="../slideLayouts/slideLayout95.xml"/><Relationship Id="rId46" Type="http://schemas.openxmlformats.org/officeDocument/2006/relationships/slideLayout" Target="../slideLayouts/slideLayout116.xml"/><Relationship Id="rId67" Type="http://schemas.openxmlformats.org/officeDocument/2006/relationships/slideLayout" Target="../slideLayouts/slideLayout137.xml"/><Relationship Id="rId116" Type="http://schemas.openxmlformats.org/officeDocument/2006/relationships/slideLayout" Target="../slideLayouts/slideLayout186.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62" Type="http://schemas.openxmlformats.org/officeDocument/2006/relationships/slideLayout" Target="../slideLayouts/slideLayout132.xml"/><Relationship Id="rId83" Type="http://schemas.openxmlformats.org/officeDocument/2006/relationships/slideLayout" Target="../slideLayouts/slideLayout153.xml"/><Relationship Id="rId88" Type="http://schemas.openxmlformats.org/officeDocument/2006/relationships/slideLayout" Target="../slideLayouts/slideLayout158.xml"/><Relationship Id="rId111" Type="http://schemas.openxmlformats.org/officeDocument/2006/relationships/slideLayout" Target="../slideLayouts/slideLayout181.xml"/><Relationship Id="rId15" Type="http://schemas.openxmlformats.org/officeDocument/2006/relationships/slideLayout" Target="../slideLayouts/slideLayout85.xml"/><Relationship Id="rId36" Type="http://schemas.openxmlformats.org/officeDocument/2006/relationships/slideLayout" Target="../slideLayouts/slideLayout106.xml"/><Relationship Id="rId57" Type="http://schemas.openxmlformats.org/officeDocument/2006/relationships/slideLayout" Target="../slideLayouts/slideLayout127.xml"/><Relationship Id="rId106" Type="http://schemas.openxmlformats.org/officeDocument/2006/relationships/slideLayout" Target="../slideLayouts/slideLayout176.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52" Type="http://schemas.openxmlformats.org/officeDocument/2006/relationships/slideLayout" Target="../slideLayouts/slideLayout122.xml"/><Relationship Id="rId73" Type="http://schemas.openxmlformats.org/officeDocument/2006/relationships/slideLayout" Target="../slideLayouts/slideLayout143.xml"/><Relationship Id="rId78" Type="http://schemas.openxmlformats.org/officeDocument/2006/relationships/slideLayout" Target="../slideLayouts/slideLayout148.xml"/><Relationship Id="rId94" Type="http://schemas.openxmlformats.org/officeDocument/2006/relationships/slideLayout" Target="../slideLayouts/slideLayout164.xml"/><Relationship Id="rId99" Type="http://schemas.openxmlformats.org/officeDocument/2006/relationships/slideLayout" Target="../slideLayouts/slideLayout169.xml"/><Relationship Id="rId101" Type="http://schemas.openxmlformats.org/officeDocument/2006/relationships/slideLayout" Target="../slideLayouts/slideLayout171.xml"/><Relationship Id="rId122"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551759457"/>
      </p:ext>
    </p:extLst>
  </p:cSld>
  <p:clrMap bg1="dk1" tx1="lt1" bg2="dk2" tx2="lt2" accent1="accent1" accent2="accent2" accent3="accent3" accent4="accent4" accent5="accent5" accent6="accent6" hlink="hlink" folHlink="folHlink"/>
  <p:sldLayoutIdLst>
    <p:sldLayoutId id="2147484635" r:id="rId1"/>
    <p:sldLayoutId id="2147484699" r:id="rId2"/>
    <p:sldLayoutId id="2147484636" r:id="rId3"/>
    <p:sldLayoutId id="2147484637" r:id="rId4"/>
    <p:sldLayoutId id="2147484638" r:id="rId5"/>
    <p:sldLayoutId id="2147484639"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2" r:id="rId16"/>
    <p:sldLayoutId id="2147484653"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 id="2147484673" r:id="rId28"/>
    <p:sldLayoutId id="2147484674" r:id="rId29"/>
    <p:sldLayoutId id="2147484675" r:id="rId30"/>
    <p:sldLayoutId id="2147484676" r:id="rId31"/>
    <p:sldLayoutId id="2147484677" r:id="rId32"/>
    <p:sldLayoutId id="2147484678" r:id="rId33"/>
    <p:sldLayoutId id="2147484679" r:id="rId34"/>
    <p:sldLayoutId id="2147484680" r:id="rId35"/>
    <p:sldLayoutId id="2147484681" r:id="rId36"/>
    <p:sldLayoutId id="2147484682" r:id="rId37"/>
    <p:sldLayoutId id="2147484683" r:id="rId38"/>
    <p:sldLayoutId id="2147484684" r:id="rId39"/>
    <p:sldLayoutId id="2147484685" r:id="rId40"/>
    <p:sldLayoutId id="2147484686" r:id="rId41"/>
    <p:sldLayoutId id="2147484687" r:id="rId42"/>
    <p:sldLayoutId id="2147484688" r:id="rId43"/>
    <p:sldLayoutId id="2147484689" r:id="rId44"/>
    <p:sldLayoutId id="2147484690" r:id="rId45"/>
    <p:sldLayoutId id="2147484691" r:id="rId46"/>
    <p:sldLayoutId id="2147484692" r:id="rId47"/>
    <p:sldLayoutId id="2147484693" r:id="rId48"/>
    <p:sldLayoutId id="2147484694" r:id="rId49"/>
    <p:sldLayoutId id="2147484695" r:id="rId50"/>
    <p:sldLayoutId id="2147484696" r:id="rId51"/>
    <p:sldLayoutId id="2147484697" r:id="rId52"/>
    <p:sldLayoutId id="214748469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4146523"/>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49684367"/>
      </p:ext>
    </p:extLst>
  </p:cSld>
  <p:clrMap bg1="lt1" tx1="dk1" bg2="lt2" tx2="dk2" accent1="accent1" accent2="accent2" accent3="accent3" accent4="accent4" accent5="accent5" accent6="accent6" hlink="hlink" folHlink="folHlink"/>
  <p:sldLayoutIdLst>
    <p:sldLayoutId id="2147484719" r:id="rId1"/>
    <p:sldLayoutId id="2147484720" r:id="rId2"/>
    <p:sldLayoutId id="2147484721" r:id="rId3"/>
    <p:sldLayoutId id="2147484722" r:id="rId4"/>
    <p:sldLayoutId id="2147484723" r:id="rId5"/>
    <p:sldLayoutId id="2147484724" r:id="rId6"/>
    <p:sldLayoutId id="2147484725" r:id="rId7"/>
    <p:sldLayoutId id="2147484726" r:id="rId8"/>
    <p:sldLayoutId id="2147484727" r:id="rId9"/>
    <p:sldLayoutId id="2147484728" r:id="rId10"/>
    <p:sldLayoutId id="2147484729" r:id="rId11"/>
    <p:sldLayoutId id="2147484730" r:id="rId12"/>
    <p:sldLayoutId id="2147484731" r:id="rId13"/>
    <p:sldLayoutId id="2147484732" r:id="rId14"/>
    <p:sldLayoutId id="2147484733" r:id="rId15"/>
    <p:sldLayoutId id="2147484734" r:id="rId16"/>
    <p:sldLayoutId id="2147484735" r:id="rId17"/>
    <p:sldLayoutId id="2147484736" r:id="rId18"/>
    <p:sldLayoutId id="2147484737" r:id="rId19"/>
    <p:sldLayoutId id="2147484738" r:id="rId20"/>
    <p:sldLayoutId id="2147484739" r:id="rId21"/>
    <p:sldLayoutId id="2147484740" r:id="rId22"/>
    <p:sldLayoutId id="2147484741" r:id="rId23"/>
    <p:sldLayoutId id="2147484742" r:id="rId24"/>
    <p:sldLayoutId id="2147484743" r:id="rId25"/>
    <p:sldLayoutId id="2147484744" r:id="rId26"/>
    <p:sldLayoutId id="2147484745" r:id="rId27"/>
    <p:sldLayoutId id="2147484746" r:id="rId28"/>
    <p:sldLayoutId id="2147484747" r:id="rId29"/>
    <p:sldLayoutId id="2147484748" r:id="rId30"/>
    <p:sldLayoutId id="2147484749" r:id="rId31"/>
    <p:sldLayoutId id="2147484750" r:id="rId32"/>
    <p:sldLayoutId id="2147484751" r:id="rId33"/>
    <p:sldLayoutId id="2147484752" r:id="rId34"/>
    <p:sldLayoutId id="2147484753" r:id="rId35"/>
    <p:sldLayoutId id="2147484754" r:id="rId36"/>
    <p:sldLayoutId id="2147484755" r:id="rId37"/>
    <p:sldLayoutId id="2147484756" r:id="rId38"/>
    <p:sldLayoutId id="2147484757" r:id="rId39"/>
    <p:sldLayoutId id="2147484758" r:id="rId40"/>
    <p:sldLayoutId id="2147484759" r:id="rId41"/>
    <p:sldLayoutId id="2147484760" r:id="rId42"/>
    <p:sldLayoutId id="2147484761" r:id="rId43"/>
    <p:sldLayoutId id="2147484762" r:id="rId44"/>
    <p:sldLayoutId id="2147484763" r:id="rId45"/>
    <p:sldLayoutId id="2147484764" r:id="rId46"/>
    <p:sldLayoutId id="2147484765" r:id="rId47"/>
    <p:sldLayoutId id="2147484766" r:id="rId48"/>
    <p:sldLayoutId id="2147484767" r:id="rId49"/>
    <p:sldLayoutId id="2147484768" r:id="rId50"/>
    <p:sldLayoutId id="2147484769" r:id="rId51"/>
    <p:sldLayoutId id="2147484770" r:id="rId52"/>
    <p:sldLayoutId id="2147484771" r:id="rId53"/>
    <p:sldLayoutId id="2147484772" r:id="rId54"/>
    <p:sldLayoutId id="2147484773" r:id="rId55"/>
    <p:sldLayoutId id="2147484774" r:id="rId56"/>
    <p:sldLayoutId id="2147484775" r:id="rId57"/>
    <p:sldLayoutId id="2147484776" r:id="rId58"/>
    <p:sldLayoutId id="2147484777" r:id="rId59"/>
    <p:sldLayoutId id="2147484778" r:id="rId60"/>
    <p:sldLayoutId id="2147484779" r:id="rId61"/>
    <p:sldLayoutId id="2147484780" r:id="rId62"/>
    <p:sldLayoutId id="2147484781" r:id="rId63"/>
    <p:sldLayoutId id="2147484782" r:id="rId64"/>
    <p:sldLayoutId id="2147484783" r:id="rId65"/>
    <p:sldLayoutId id="2147484784" r:id="rId66"/>
    <p:sldLayoutId id="2147484785" r:id="rId67"/>
    <p:sldLayoutId id="2147484786" r:id="rId68"/>
    <p:sldLayoutId id="2147484787" r:id="rId69"/>
    <p:sldLayoutId id="2147484788" r:id="rId70"/>
    <p:sldLayoutId id="2147484789" r:id="rId71"/>
    <p:sldLayoutId id="2147484790" r:id="rId72"/>
    <p:sldLayoutId id="2147484791" r:id="rId73"/>
    <p:sldLayoutId id="2147484792" r:id="rId74"/>
    <p:sldLayoutId id="2147484793" r:id="rId75"/>
    <p:sldLayoutId id="2147484794" r:id="rId76"/>
    <p:sldLayoutId id="2147484795" r:id="rId77"/>
    <p:sldLayoutId id="2147484796" r:id="rId78"/>
    <p:sldLayoutId id="2147484797" r:id="rId79"/>
    <p:sldLayoutId id="2147484798" r:id="rId80"/>
    <p:sldLayoutId id="2147484799" r:id="rId81"/>
    <p:sldLayoutId id="2147484800" r:id="rId82"/>
    <p:sldLayoutId id="2147484801" r:id="rId83"/>
    <p:sldLayoutId id="2147484802" r:id="rId84"/>
    <p:sldLayoutId id="2147484803" r:id="rId85"/>
    <p:sldLayoutId id="2147484804" r:id="rId86"/>
    <p:sldLayoutId id="2147484805" r:id="rId87"/>
    <p:sldLayoutId id="2147484806" r:id="rId88"/>
    <p:sldLayoutId id="2147484807" r:id="rId89"/>
    <p:sldLayoutId id="2147484808" r:id="rId90"/>
    <p:sldLayoutId id="2147484809" r:id="rId91"/>
    <p:sldLayoutId id="2147484810" r:id="rId92"/>
    <p:sldLayoutId id="2147484811" r:id="rId93"/>
    <p:sldLayoutId id="2147484812" r:id="rId94"/>
    <p:sldLayoutId id="2147484813" r:id="rId95"/>
    <p:sldLayoutId id="2147484814" r:id="rId96"/>
    <p:sldLayoutId id="2147484815" r:id="rId97"/>
    <p:sldLayoutId id="2147484816" r:id="rId98"/>
    <p:sldLayoutId id="2147484817" r:id="rId99"/>
    <p:sldLayoutId id="2147484818" r:id="rId100"/>
    <p:sldLayoutId id="2147484819" r:id="rId101"/>
    <p:sldLayoutId id="2147484820" r:id="rId102"/>
    <p:sldLayoutId id="2147484821" r:id="rId103"/>
    <p:sldLayoutId id="2147484822" r:id="rId104"/>
    <p:sldLayoutId id="2147484823" r:id="rId105"/>
    <p:sldLayoutId id="2147484824" r:id="rId106"/>
    <p:sldLayoutId id="2147484825" r:id="rId107"/>
    <p:sldLayoutId id="2147484826" r:id="rId108"/>
    <p:sldLayoutId id="2147484827" r:id="rId109"/>
    <p:sldLayoutId id="2147484828" r:id="rId110"/>
    <p:sldLayoutId id="2147484829" r:id="rId111"/>
    <p:sldLayoutId id="2147484830" r:id="rId112"/>
    <p:sldLayoutId id="2147484831" r:id="rId113"/>
    <p:sldLayoutId id="2147484832" r:id="rId114"/>
    <p:sldLayoutId id="2147484833" r:id="rId115"/>
    <p:sldLayoutId id="2147484834" r:id="rId116"/>
    <p:sldLayoutId id="2147484835" r:id="rId117"/>
    <p:sldLayoutId id="2147484836" r:id="rId118"/>
    <p:sldLayoutId id="2147484837" r:id="rId119"/>
    <p:sldLayoutId id="2147484838" r:id="rId120"/>
    <p:sldLayoutId id="2147484839" r:id="rId121"/>
    <p:sldLayoutId id="2147484840" r:id="rId1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5.svg"/><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1.png"/><Relationship Id="rId3" Type="http://schemas.openxmlformats.org/officeDocument/2006/relationships/image" Target="../media/image33.png"/><Relationship Id="rId21" Type="http://schemas.openxmlformats.org/officeDocument/2006/relationships/image" Target="../media/image67.png"/><Relationship Id="rId34" Type="http://schemas.openxmlformats.org/officeDocument/2006/relationships/image" Target="../media/image7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eg"/><Relationship Id="rId25" Type="http://schemas.openxmlformats.org/officeDocument/2006/relationships/hyperlink" Target="https://twitter.com/search?q=PoweredByADX" TargetMode="External"/><Relationship Id="rId33" Type="http://schemas.openxmlformats.org/officeDocument/2006/relationships/image" Target="../media/image78.png"/><Relationship Id="rId2" Type="http://schemas.openxmlformats.org/officeDocument/2006/relationships/notesSlide" Target="../notesSlides/notesSlide10.xml"/><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4.emf"/><Relationship Id="rId1" Type="http://schemas.openxmlformats.org/officeDocument/2006/relationships/slideLayout" Target="../slideLayouts/slideLayout52.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70.jpeg"/><Relationship Id="rId32" Type="http://schemas.openxmlformats.org/officeDocument/2006/relationships/image" Target="../media/image77.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3.png"/><Relationship Id="rId10" Type="http://schemas.openxmlformats.org/officeDocument/2006/relationships/image" Target="../media/image56.jpeg"/><Relationship Id="rId19" Type="http://schemas.openxmlformats.org/officeDocument/2006/relationships/image" Target="../media/image65.jpeg"/><Relationship Id="rId31" Type="http://schemas.openxmlformats.org/officeDocument/2006/relationships/image" Target="../media/image7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8.sv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78.png"/><Relationship Id="rId3" Type="http://schemas.openxmlformats.org/officeDocument/2006/relationships/image" Target="../media/image33.png"/><Relationship Id="rId21" Type="http://schemas.openxmlformats.org/officeDocument/2006/relationships/image" Target="../media/image79.png"/><Relationship Id="rId7" Type="http://schemas.openxmlformats.org/officeDocument/2006/relationships/image" Target="../media/image72.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3.xml"/><Relationship Id="rId16" Type="http://schemas.openxmlformats.org/officeDocument/2006/relationships/image" Target="../media/image92.png"/><Relationship Id="rId20" Type="http://schemas.openxmlformats.org/officeDocument/2006/relationships/image" Target="../media/image95.png"/><Relationship Id="rId1" Type="http://schemas.openxmlformats.org/officeDocument/2006/relationships/slideLayout" Target="../slideLayouts/slideLayout12.xml"/><Relationship Id="rId6" Type="http://schemas.openxmlformats.org/officeDocument/2006/relationships/image" Target="../media/image83.png"/><Relationship Id="rId11" Type="http://schemas.openxmlformats.org/officeDocument/2006/relationships/image" Target="../media/image87.png"/><Relationship Id="rId5"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80.png"/><Relationship Id="rId10" Type="http://schemas.openxmlformats.org/officeDocument/2006/relationships/image" Target="../media/image86.png"/><Relationship Id="rId19" Type="http://schemas.openxmlformats.org/officeDocument/2006/relationships/image" Target="../media/image94.png"/><Relationship Id="rId4" Type="http://schemas.openxmlformats.org/officeDocument/2006/relationships/image" Target="../media/image77.pn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image" Target="../media/image73.png"/><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3.png"/><Relationship Id="rId7" Type="http://schemas.openxmlformats.org/officeDocument/2006/relationships/image" Target="../media/image39.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20.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52.xml"/><Relationship Id="rId5" Type="http://schemas.openxmlformats.org/officeDocument/2006/relationships/image" Target="../media/image110.sv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6.svg"/><Relationship Id="rId5" Type="http://schemas.openxmlformats.org/officeDocument/2006/relationships/image" Target="../media/image109.png"/><Relationship Id="rId4" Type="http://schemas.openxmlformats.org/officeDocument/2006/relationships/image" Target="../media/image115.svg"/></Relationships>
</file>

<file path=ppt/slides/_rels/slide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hyperlink" Target="https://en.wikipedia.org/wiki/Geohash"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52.xml"/><Relationship Id="rId5" Type="http://schemas.openxmlformats.org/officeDocument/2006/relationships/image" Target="../media/image123.png"/><Relationship Id="rId4" Type="http://schemas.openxmlformats.org/officeDocument/2006/relationships/image" Target="../media/image122.svg"/></Relationships>
</file>

<file path=ppt/slides/_rels/slide2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33.png"/><Relationship Id="rId7"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image" Target="../media/image126.png"/><Relationship Id="rId5" Type="http://schemas.openxmlformats.org/officeDocument/2006/relationships/image" Target="../media/image125.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hyperlink" Target="http://aka.ms/adx.cos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7.xml"/><Relationship Id="rId1" Type="http://schemas.openxmlformats.org/officeDocument/2006/relationships/slideLayout" Target="../slideLayouts/slideLayout5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hyperlink" Target="https://aka.ms/adx.pluralsight.how-to-start-with-adx" TargetMode="External"/><Relationship Id="rId13" Type="http://schemas.openxmlformats.org/officeDocument/2006/relationships/hyperlink" Target="https://azure.microsoft.com/en-us/resources/azure-data-explorer/en-us/" TargetMode="External"/><Relationship Id="rId18" Type="http://schemas.openxmlformats.org/officeDocument/2006/relationships/hyperlink" Target="https://aka.ms/adx.blog" TargetMode="External"/><Relationship Id="rId3" Type="http://schemas.openxmlformats.org/officeDocument/2006/relationships/hyperlink" Target="http://aka.ms/AzureDataExplorer" TargetMode="External"/><Relationship Id="rId21" Type="http://schemas.openxmlformats.org/officeDocument/2006/relationships/hyperlink" Target="http://aka.ms/adx.youtube" TargetMode="External"/><Relationship Id="rId7" Type="http://schemas.openxmlformats.org/officeDocument/2006/relationships/hyperlink" Target="https://aka.ms/adx.pluralsight.azure-data-exploring" TargetMode="External"/><Relationship Id="rId12" Type="http://schemas.openxmlformats.org/officeDocument/2006/relationships/hyperlink" Target="https://aka.ms/adx.lab" TargetMode="External"/><Relationship Id="rId17" Type="http://schemas.openxmlformats.org/officeDocument/2006/relationships/hyperlink" Target="https://twitter.com/azdataexplorer" TargetMode="External"/><Relationship Id="rId2" Type="http://schemas.openxmlformats.org/officeDocument/2006/relationships/notesSlide" Target="../notesSlides/notesSlide28.xml"/><Relationship Id="rId16" Type="http://schemas.openxmlformats.org/officeDocument/2006/relationships/hyperlink" Target="https://aka.ms/adx.architectures" TargetMode="External"/><Relationship Id="rId20" Type="http://schemas.openxmlformats.org/officeDocument/2006/relationships/hyperlink" Target="https://aka.ms/adx.sof" TargetMode="External"/><Relationship Id="rId1" Type="http://schemas.openxmlformats.org/officeDocument/2006/relationships/slideLayout" Target="../slideLayouts/slideLayout12.xml"/><Relationship Id="rId6" Type="http://schemas.openxmlformats.org/officeDocument/2006/relationships/hyperlink" Target="https://app.pluralsight.com/library/courses/kusto-query-language-kql-from-scratch" TargetMode="External"/><Relationship Id="rId11" Type="http://schemas.openxmlformats.org/officeDocument/2006/relationships/hyperlink" Target="https://aka.ms/adx.pluralsight.advanced-kql.blog" TargetMode="External"/><Relationship Id="rId5" Type="http://schemas.openxmlformats.org/officeDocument/2006/relationships/hyperlink" Target="http://aka.ms/adx.cost" TargetMode="External"/><Relationship Id="rId15" Type="http://schemas.openxmlformats.org/officeDocument/2006/relationships/hyperlink" Target="http://aka.ms/ADX.Try" TargetMode="External"/><Relationship Id="rId10" Type="http://schemas.openxmlformats.org/officeDocument/2006/relationships/hyperlink" Target="https://aka.ms/adx.pluralsight.advanced-kql" TargetMode="External"/><Relationship Id="rId19" Type="http://schemas.openxmlformats.org/officeDocument/2006/relationships/hyperlink" Target="https://aka.ms/ADX.techcommunity" TargetMode="External"/><Relationship Id="rId4" Type="http://schemas.openxmlformats.org/officeDocument/2006/relationships/hyperlink" Target="https://aka.ms/adx.docs" TargetMode="External"/><Relationship Id="rId9" Type="http://schemas.openxmlformats.org/officeDocument/2006/relationships/hyperlink" Target="https://aka.ms/adx.pluralsight.how-to-start-with-adx.blog" TargetMode="External"/><Relationship Id="rId14" Type="http://schemas.openxmlformats.org/officeDocument/2006/relationships/hyperlink" Target="https://azure.microsoft.com/en-us/blog/azure-data-explorer-technology-101/" TargetMode="External"/><Relationship Id="rId22"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1.jpe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notesSlide" Target="../notesSlides/notesSlide30.xml"/><Relationship Id="rId1" Type="http://schemas.openxmlformats.org/officeDocument/2006/relationships/slideLayout" Target="../slideLayouts/slideLayout79.xml"/><Relationship Id="rId4" Type="http://schemas.openxmlformats.org/officeDocument/2006/relationships/image" Target="../media/image2.emf"/></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3.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image" Target="../media/image46.png"/><Relationship Id="rId4" Type="http://schemas.openxmlformats.org/officeDocument/2006/relationships/hyperlink" Target="https://www.linkedin.com/pulse/digital-transformation-satya-nadell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33.png"/><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6.xml"/><Relationship Id="rId5" Type="http://schemas.openxmlformats.org/officeDocument/2006/relationships/image" Target="../media/image35.sv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Data Explorer</a:t>
            </a:r>
            <a:endParaRPr lang="en-US" dirty="0"/>
          </a:p>
        </p:txBody>
      </p:sp>
      <p:pic>
        <p:nvPicPr>
          <p:cNvPr id="33" name="Picture 32" descr="ADX logo">
            <a:extLst>
              <a:ext uri="{FF2B5EF4-FFF2-40B4-BE49-F238E27FC236}">
                <a16:creationId xmlns:a16="http://schemas.microsoft.com/office/drawing/2014/main" id="{A7DA4A4E-A089-4412-8957-1EBA30DDA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4" name="Text Placeholder 3">
            <a:extLst>
              <a:ext uri="{FF2B5EF4-FFF2-40B4-BE49-F238E27FC236}">
                <a16:creationId xmlns:a16="http://schemas.microsoft.com/office/drawing/2014/main" id="{0E64A2A6-4026-4D9B-A3C4-1E0C55DF0DBC}"/>
              </a:ext>
              <a:ext uri="{C183D7F6-B498-43B3-948B-1728B52AA6E4}">
                <adec:decorative xmlns:adec="http://schemas.microsoft.com/office/drawing/2017/decorative" val="1"/>
              </a:ext>
            </a:extLst>
          </p:cNvPr>
          <p:cNvSpPr>
            <a:spLocks noGrp="1"/>
          </p:cNvSpPr>
          <p:nvPr>
            <p:ph type="body" sz="quarter" idx="12"/>
          </p:nvPr>
        </p:nvSpPr>
        <p:spPr>
          <a:xfrm>
            <a:off x="582042" y="3962400"/>
            <a:ext cx="4804831" cy="677108"/>
          </a:xfrm>
        </p:spPr>
        <p:txBody>
          <a:bodyPr/>
          <a:lstStyle/>
          <a:p>
            <a:r>
              <a:rPr lang="de-DE" dirty="0"/>
              <a:t>Ralph Kemperdick &amp; Christoph Seck</a:t>
            </a:r>
            <a:endParaRPr lang="en-US" dirty="0"/>
          </a:p>
        </p:txBody>
      </p:sp>
      <p:sp>
        <p:nvSpPr>
          <p:cNvPr id="10" name="Text Placeholder 9">
            <a:extLst>
              <a:ext uri="{FF2B5EF4-FFF2-40B4-BE49-F238E27FC236}">
                <a16:creationId xmlns:a16="http://schemas.microsoft.com/office/drawing/2014/main" id="{36E2AF6A-C41E-4030-802C-827DFDF79616}"/>
              </a:ext>
              <a:ext uri="{C183D7F6-B498-43B3-948B-1728B52AA6E4}">
                <adec:decorative xmlns:adec="http://schemas.microsoft.com/office/drawing/2017/decorative" val="1"/>
              </a:ext>
            </a:extLst>
          </p:cNvPr>
          <p:cNvSpPr>
            <a:spLocks noGrp="1"/>
          </p:cNvSpPr>
          <p:nvPr>
            <p:ph type="body" sz="quarter" idx="14"/>
          </p:nvPr>
        </p:nvSpPr>
        <p:spPr/>
        <p:txBody>
          <a:bodyPr/>
          <a:lstStyle/>
          <a:p>
            <a:r>
              <a:rPr lang="de-DE" dirty="0"/>
              <a:t>Cloud Solution </a:t>
            </a:r>
            <a:r>
              <a:rPr lang="de-DE" dirty="0" err="1"/>
              <a:t>Architects</a:t>
            </a:r>
            <a:r>
              <a:rPr lang="de-DE" dirty="0"/>
              <a:t> Microsoft, KI-Group</a:t>
            </a:r>
            <a:endParaRPr lang="en-US" dirty="0"/>
          </a:p>
        </p:txBody>
      </p:sp>
      <p:sp>
        <p:nvSpPr>
          <p:cNvPr id="5" name="Text Placeholder 4">
            <a:extLst>
              <a:ext uri="{FF2B5EF4-FFF2-40B4-BE49-F238E27FC236}">
                <a16:creationId xmlns:a16="http://schemas.microsoft.com/office/drawing/2014/main" id="{D68EAF1D-0187-42F2-AF31-D52769485D66}"/>
              </a:ext>
              <a:ext uri="{C183D7F6-B498-43B3-948B-1728B52AA6E4}">
                <adec:decorative xmlns:adec="http://schemas.microsoft.com/office/drawing/2017/decorative" val="1"/>
              </a:ext>
            </a:extLst>
          </p:cNvPr>
          <p:cNvSpPr>
            <a:spLocks noGrp="1"/>
          </p:cNvSpPr>
          <p:nvPr>
            <p:ph type="body" sz="quarter" idx="13"/>
          </p:nvPr>
        </p:nvSpPr>
        <p:spPr/>
        <p:txBody>
          <a:bodyPr/>
          <a:lstStyle/>
          <a:p>
            <a:r>
              <a:rPr lang="de-DE" dirty="0"/>
              <a:t>28-06-2022</a:t>
            </a:r>
            <a:endParaRPr lang="en-US" dirty="0"/>
          </a:p>
        </p:txBody>
      </p:sp>
      <p:sp>
        <p:nvSpPr>
          <p:cNvPr id="75" name="Oval 74">
            <a:extLst>
              <a:ext uri="{FF2B5EF4-FFF2-40B4-BE49-F238E27FC236}">
                <a16:creationId xmlns:a16="http://schemas.microsoft.com/office/drawing/2014/main" id="{FAA0CE71-109A-4F24-9C72-46856EF1F57A}"/>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3815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lstStyle/>
          <a:p>
            <a:r>
              <a:rPr lang="en-US" dirty="0"/>
              <a:t>Proven Technology</a:t>
            </a:r>
          </a:p>
        </p:txBody>
      </p:sp>
      <p:pic>
        <p:nvPicPr>
          <p:cNvPr id="3" name="Picture 2" descr="ADX logo">
            <a:extLst>
              <a:ext uri="{FF2B5EF4-FFF2-40B4-BE49-F238E27FC236}">
                <a16:creationId xmlns:a16="http://schemas.microsoft.com/office/drawing/2014/main" id="{D183250F-89F8-4BE7-9BE1-3575BAC24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6" name="Rectangle 5">
            <a:extLst>
              <a:ext uri="{FF2B5EF4-FFF2-40B4-BE49-F238E27FC236}">
                <a16:creationId xmlns:a16="http://schemas.microsoft.com/office/drawing/2014/main" id="{113BAB97-0F28-49F5-9FEF-A6FB1C9D0E06}"/>
              </a:ext>
              <a:ext uri="{C183D7F6-B498-43B3-948B-1728B52AA6E4}">
                <adec:decorative xmlns:adec="http://schemas.microsoft.com/office/drawing/2017/decorative" val="1"/>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11180" y="1118296"/>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accent2"/>
                </a:solidFill>
                <a:effectLst/>
                <a:uLnTx/>
                <a:uFillTx/>
                <a:latin typeface="Segoe UI"/>
                <a:ea typeface="+mn-ea"/>
                <a:cs typeface="Segoe UI" pitchFamily="34" charset="0"/>
              </a:rPr>
              <a:t>In production since 2015 for internal Microsoft workload, GA since Feb 2019.</a:t>
            </a:r>
          </a:p>
        </p:txBody>
      </p:sp>
      <p:cxnSp>
        <p:nvCxnSpPr>
          <p:cNvPr id="106" name="Straight Connector 105">
            <a:extLst>
              <a:ext uri="{FF2B5EF4-FFF2-40B4-BE49-F238E27FC236}">
                <a16:creationId xmlns:a16="http://schemas.microsoft.com/office/drawing/2014/main" id="{6E21C163-93A5-6C4F-9101-ACAA096BAE0D}"/>
              </a:ext>
              <a:ext uri="{C183D7F6-B498-43B3-948B-1728B52AA6E4}">
                <adec:decorative xmlns:adec="http://schemas.microsoft.com/office/drawing/2017/decorative" val="1"/>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Skype logo">
            <a:extLst>
              <a:ext uri="{FF2B5EF4-FFF2-40B4-BE49-F238E27FC236}">
                <a16:creationId xmlns:a16="http://schemas.microsoft.com/office/drawing/2014/main" id="{72DF7EAF-3231-44A0-BB86-2475476CA45D}"/>
              </a:ext>
            </a:extLst>
          </p:cNvPr>
          <p:cNvPicPr>
            <a:picLocks noChangeAspect="1"/>
          </p:cNvPicPr>
          <p:nvPr/>
        </p:nvPicPr>
        <p:blipFill>
          <a:blip r:embed="rId4"/>
          <a:stretch>
            <a:fillRect/>
          </a:stretch>
        </p:blipFill>
        <p:spPr>
          <a:xfrm>
            <a:off x="2099310" y="3582933"/>
            <a:ext cx="683309" cy="321797"/>
          </a:xfrm>
          <a:prstGeom prst="rect">
            <a:avLst/>
          </a:prstGeom>
        </p:spPr>
      </p:pic>
      <p:pic>
        <p:nvPicPr>
          <p:cNvPr id="12" name="Picture 11" descr="bing logo&#10;">
            <a:extLst>
              <a:ext uri="{FF2B5EF4-FFF2-40B4-BE49-F238E27FC236}">
                <a16:creationId xmlns:a16="http://schemas.microsoft.com/office/drawing/2014/main" id="{0ABD9A76-1DAC-44A9-8EEA-B30CF8A86EC4}"/>
              </a:ext>
            </a:extLst>
          </p:cNvPr>
          <p:cNvPicPr>
            <a:picLocks noChangeAspect="1"/>
          </p:cNvPicPr>
          <p:nvPr/>
        </p:nvPicPr>
        <p:blipFill>
          <a:blip r:embed="rId5"/>
          <a:stretch>
            <a:fillRect/>
          </a:stretch>
        </p:blipFill>
        <p:spPr>
          <a:xfrm>
            <a:off x="3109623" y="4220585"/>
            <a:ext cx="806250" cy="428969"/>
          </a:xfrm>
          <a:prstGeom prst="rect">
            <a:avLst/>
          </a:prstGeom>
        </p:spPr>
      </p:pic>
      <p:pic>
        <p:nvPicPr>
          <p:cNvPr id="13" name="Picture 12" descr="Visual Studio logo">
            <a:extLst>
              <a:ext uri="{FF2B5EF4-FFF2-40B4-BE49-F238E27FC236}">
                <a16:creationId xmlns:a16="http://schemas.microsoft.com/office/drawing/2014/main" id="{34E366DB-25CF-4701-A7B0-4072BF1960C0}"/>
              </a:ext>
            </a:extLst>
          </p:cNvPr>
          <p:cNvPicPr>
            <a:picLocks noChangeAspect="1"/>
          </p:cNvPicPr>
          <p:nvPr/>
        </p:nvPicPr>
        <p:blipFill>
          <a:blip r:embed="rId6"/>
          <a:stretch>
            <a:fillRect/>
          </a:stretch>
        </p:blipFill>
        <p:spPr>
          <a:xfrm>
            <a:off x="1075345" y="4222844"/>
            <a:ext cx="603582" cy="610360"/>
          </a:xfrm>
          <a:prstGeom prst="rect">
            <a:avLst/>
          </a:prstGeom>
        </p:spPr>
      </p:pic>
      <p:pic>
        <p:nvPicPr>
          <p:cNvPr id="14" name="Picture 13" descr="Azure logo">
            <a:extLst>
              <a:ext uri="{FF2B5EF4-FFF2-40B4-BE49-F238E27FC236}">
                <a16:creationId xmlns:a16="http://schemas.microsoft.com/office/drawing/2014/main" id="{504C92C6-6D49-4E53-AD02-9065B9DA4752}"/>
              </a:ext>
            </a:extLst>
          </p:cNvPr>
          <p:cNvPicPr>
            <a:picLocks noChangeAspect="1"/>
          </p:cNvPicPr>
          <p:nvPr/>
        </p:nvPicPr>
        <p:blipFill>
          <a:blip r:embed="rId7"/>
          <a:stretch>
            <a:fillRect/>
          </a:stretch>
        </p:blipFill>
        <p:spPr>
          <a:xfrm>
            <a:off x="880182" y="4871275"/>
            <a:ext cx="2204513" cy="613947"/>
          </a:xfrm>
          <a:prstGeom prst="rect">
            <a:avLst/>
          </a:prstGeom>
        </p:spPr>
      </p:pic>
      <p:pic>
        <p:nvPicPr>
          <p:cNvPr id="15" name="Picture 14" descr="SQL logo">
            <a:extLst>
              <a:ext uri="{FF2B5EF4-FFF2-40B4-BE49-F238E27FC236}">
                <a16:creationId xmlns:a16="http://schemas.microsoft.com/office/drawing/2014/main" id="{E3B2C687-22CB-4CF7-BD5D-05397040D677}"/>
              </a:ext>
            </a:extLst>
          </p:cNvPr>
          <p:cNvPicPr>
            <a:picLocks noChangeAspect="1"/>
          </p:cNvPicPr>
          <p:nvPr/>
        </p:nvPicPr>
        <p:blipFill>
          <a:blip r:embed="rId8"/>
          <a:stretch>
            <a:fillRect/>
          </a:stretch>
        </p:blipFill>
        <p:spPr>
          <a:xfrm>
            <a:off x="2009169" y="4153133"/>
            <a:ext cx="842537" cy="609920"/>
          </a:xfrm>
          <a:prstGeom prst="rect">
            <a:avLst/>
          </a:prstGeom>
        </p:spPr>
      </p:pic>
      <p:pic>
        <p:nvPicPr>
          <p:cNvPr id="16" name="Picture 15" descr="PowerBi logo">
            <a:extLst>
              <a:ext uri="{FF2B5EF4-FFF2-40B4-BE49-F238E27FC236}">
                <a16:creationId xmlns:a16="http://schemas.microsoft.com/office/drawing/2014/main" id="{CEE3356E-C691-4D6B-AE73-328F0632EC64}"/>
              </a:ext>
            </a:extLst>
          </p:cNvPr>
          <p:cNvPicPr>
            <a:picLocks noChangeAspect="1"/>
          </p:cNvPicPr>
          <p:nvPr/>
        </p:nvPicPr>
        <p:blipFill>
          <a:blip r:embed="rId9"/>
          <a:stretch>
            <a:fillRect/>
          </a:stretch>
        </p:blipFill>
        <p:spPr>
          <a:xfrm>
            <a:off x="1192114" y="5666609"/>
            <a:ext cx="1235408" cy="380393"/>
          </a:xfrm>
          <a:prstGeom prst="rect">
            <a:avLst/>
          </a:prstGeom>
        </p:spPr>
      </p:pic>
      <p:pic>
        <p:nvPicPr>
          <p:cNvPr id="17" name="Picture 16" descr="Microsoft office logo">
            <a:extLst>
              <a:ext uri="{FF2B5EF4-FFF2-40B4-BE49-F238E27FC236}">
                <a16:creationId xmlns:a16="http://schemas.microsoft.com/office/drawing/2014/main" id="{76F5E2BA-57FE-4402-BCB9-2FCF4F90FA85}"/>
              </a:ext>
            </a:extLst>
          </p:cNvPr>
          <p:cNvPicPr>
            <a:picLocks noChangeAspect="1"/>
          </p:cNvPicPr>
          <p:nvPr/>
        </p:nvPicPr>
        <p:blipFill>
          <a:blip r:embed="rId10"/>
          <a:stretch>
            <a:fillRect/>
          </a:stretch>
        </p:blipFill>
        <p:spPr>
          <a:xfrm>
            <a:off x="2785756" y="5481778"/>
            <a:ext cx="1226610" cy="707210"/>
          </a:xfrm>
          <a:prstGeom prst="rect">
            <a:avLst/>
          </a:prstGeom>
        </p:spPr>
      </p:pic>
      <p:pic>
        <p:nvPicPr>
          <p:cNvPr id="18" name="Picture 17" descr="Linkedin logo&#10;">
            <a:extLst>
              <a:ext uri="{FF2B5EF4-FFF2-40B4-BE49-F238E27FC236}">
                <a16:creationId xmlns:a16="http://schemas.microsoft.com/office/drawing/2014/main" id="{36093EBF-9DE2-4EFF-96D8-2969F8849FD9}"/>
              </a:ext>
            </a:extLst>
          </p:cNvPr>
          <p:cNvPicPr>
            <a:picLocks noChangeAspect="1"/>
          </p:cNvPicPr>
          <p:nvPr/>
        </p:nvPicPr>
        <p:blipFill>
          <a:blip r:embed="rId11"/>
          <a:stretch>
            <a:fillRect/>
          </a:stretch>
        </p:blipFill>
        <p:spPr>
          <a:xfrm>
            <a:off x="3271029" y="3465144"/>
            <a:ext cx="483438" cy="497837"/>
          </a:xfrm>
          <a:prstGeom prst="rect">
            <a:avLst/>
          </a:prstGeom>
        </p:spPr>
      </p:pic>
      <p:pic>
        <p:nvPicPr>
          <p:cNvPr id="50" name="Picture 49" descr="xbox logo">
            <a:extLst>
              <a:ext uri="{FF2B5EF4-FFF2-40B4-BE49-F238E27FC236}">
                <a16:creationId xmlns:a16="http://schemas.microsoft.com/office/drawing/2014/main" id="{9F268463-718E-48F3-AD38-89442D228E9D}"/>
              </a:ext>
            </a:extLst>
          </p:cNvPr>
          <p:cNvPicPr>
            <a:picLocks noChangeAspect="1"/>
          </p:cNvPicPr>
          <p:nvPr/>
        </p:nvPicPr>
        <p:blipFill>
          <a:blip r:embed="rId12"/>
          <a:srcRect l="19070" t="5861" r="23530" b="8686"/>
          <a:stretch>
            <a:fillRect/>
          </a:stretch>
        </p:blipFill>
        <p:spPr>
          <a:xfrm>
            <a:off x="3316637" y="4985881"/>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descr="Windows logo">
            <a:extLst>
              <a:ext uri="{FF2B5EF4-FFF2-40B4-BE49-F238E27FC236}">
                <a16:creationId xmlns:a16="http://schemas.microsoft.com/office/drawing/2014/main" id="{16E6FE8A-5A1A-4578-BE73-32C094204A9B}"/>
              </a:ext>
            </a:extLst>
          </p:cNvPr>
          <p:cNvPicPr>
            <a:picLocks noChangeAspect="1"/>
          </p:cNvPicPr>
          <p:nvPr/>
        </p:nvPicPr>
        <p:blipFill>
          <a:blip r:embed="rId13"/>
          <a:stretch>
            <a:fillRect/>
          </a:stretch>
        </p:blipFill>
        <p:spPr>
          <a:xfrm>
            <a:off x="1111142" y="3405803"/>
            <a:ext cx="643764" cy="664822"/>
          </a:xfrm>
          <a:prstGeom prst="rect">
            <a:avLst/>
          </a:prstGeom>
        </p:spPr>
      </p:pic>
      <p:pic>
        <p:nvPicPr>
          <p:cNvPr id="25" name="Picture 24" descr="Azure monitor logo">
            <a:extLst>
              <a:ext uri="{FF2B5EF4-FFF2-40B4-BE49-F238E27FC236}">
                <a16:creationId xmlns:a16="http://schemas.microsoft.com/office/drawing/2014/main" id="{72C66709-8433-4CD7-9D25-553E26F84218}"/>
              </a:ext>
            </a:extLst>
          </p:cNvPr>
          <p:cNvPicPr>
            <a:picLocks noChangeAspect="1"/>
          </p:cNvPicPr>
          <p:nvPr/>
        </p:nvPicPr>
        <p:blipFill rotWithShape="1">
          <a:blip r:embed="rId14"/>
          <a:srcRect l="31413" r="29925" b="20074"/>
          <a:stretch/>
        </p:blipFill>
        <p:spPr>
          <a:xfrm>
            <a:off x="4964872" y="3272422"/>
            <a:ext cx="570130" cy="589317"/>
          </a:xfrm>
          <a:prstGeom prst="rect">
            <a:avLst/>
          </a:prstGeom>
        </p:spPr>
      </p:pic>
      <p:pic>
        <p:nvPicPr>
          <p:cNvPr id="26" name="Picture 25" descr="Application insights logo">
            <a:extLst>
              <a:ext uri="{FF2B5EF4-FFF2-40B4-BE49-F238E27FC236}">
                <a16:creationId xmlns:a16="http://schemas.microsoft.com/office/drawing/2014/main" id="{38CC7163-7F53-4A74-BD61-A31238460FDA}"/>
              </a:ext>
            </a:extLst>
          </p:cNvPr>
          <p:cNvPicPr>
            <a:picLocks noChangeAspect="1"/>
          </p:cNvPicPr>
          <p:nvPr/>
        </p:nvPicPr>
        <p:blipFill rotWithShape="1">
          <a:blip r:embed="rId15"/>
          <a:srcRect l="34469" t="-6606" r="28282" b="-3672"/>
          <a:stretch/>
        </p:blipFill>
        <p:spPr>
          <a:xfrm>
            <a:off x="4646427" y="3794192"/>
            <a:ext cx="427147" cy="663901"/>
          </a:xfrm>
          <a:prstGeom prst="rect">
            <a:avLst/>
          </a:prstGeom>
        </p:spPr>
      </p:pic>
      <p:pic>
        <p:nvPicPr>
          <p:cNvPr id="27" name="Picture 26" descr="Log Analytics logo">
            <a:extLst>
              <a:ext uri="{FF2B5EF4-FFF2-40B4-BE49-F238E27FC236}">
                <a16:creationId xmlns:a16="http://schemas.microsoft.com/office/drawing/2014/main" id="{78AB3FE1-21A6-46F3-8700-15885DCC0435}"/>
              </a:ext>
            </a:extLst>
          </p:cNvPr>
          <p:cNvPicPr>
            <a:picLocks noChangeAspect="1"/>
          </p:cNvPicPr>
          <p:nvPr/>
        </p:nvPicPr>
        <p:blipFill>
          <a:blip r:embed="rId16"/>
          <a:stretch>
            <a:fillRect/>
          </a:stretch>
        </p:blipFill>
        <p:spPr>
          <a:xfrm>
            <a:off x="5212000" y="3887963"/>
            <a:ext cx="570130" cy="570130"/>
          </a:xfrm>
          <a:prstGeom prst="rect">
            <a:avLst/>
          </a:prstGeom>
        </p:spPr>
      </p:pic>
      <p:grpSp>
        <p:nvGrpSpPr>
          <p:cNvPr id="10" name="Group 9" descr="Security products logo">
            <a:extLst>
              <a:ext uri="{FF2B5EF4-FFF2-40B4-BE49-F238E27FC236}">
                <a16:creationId xmlns:a16="http://schemas.microsoft.com/office/drawing/2014/main" id="{75BE6D31-AADE-48E3-8662-716BC93C6BF1}"/>
              </a:ext>
            </a:extLst>
          </p:cNvPr>
          <p:cNvGrpSpPr/>
          <p:nvPr/>
        </p:nvGrpSpPr>
        <p:grpSpPr>
          <a:xfrm>
            <a:off x="6181708" y="3280951"/>
            <a:ext cx="1125458" cy="1239070"/>
            <a:chOff x="6181708" y="3280951"/>
            <a:chExt cx="1125458" cy="1239070"/>
          </a:xfrm>
        </p:grpSpPr>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7"/>
            <a:stretch>
              <a:fillRect/>
            </a:stretch>
          </p:blipFill>
          <p:spPr>
            <a:xfrm>
              <a:off x="6181708" y="3280951"/>
              <a:ext cx="589317" cy="589317"/>
            </a:xfrm>
            <a:prstGeom prst="rect">
              <a:avLst/>
            </a:prstGeom>
          </p:spPr>
        </p:pic>
        <p:pic>
          <p:nvPicPr>
            <p:cNvPr id="29" name="Picture 28">
              <a:extLst>
                <a:ext uri="{FF2B5EF4-FFF2-40B4-BE49-F238E27FC236}">
                  <a16:creationId xmlns:a16="http://schemas.microsoft.com/office/drawing/2014/main" id="{A69F7820-5EDE-492E-837F-6ACFC4F5A637}"/>
                </a:ext>
              </a:extLst>
            </p:cNvPr>
            <p:cNvPicPr>
              <a:picLocks noChangeAspect="1"/>
            </p:cNvPicPr>
            <p:nvPr/>
          </p:nvPicPr>
          <p:blipFill rotWithShape="1">
            <a:blip r:embed="rId18"/>
            <a:srcRect/>
            <a:stretch/>
          </p:blipFill>
          <p:spPr>
            <a:xfrm>
              <a:off x="6815225" y="3349990"/>
              <a:ext cx="451239" cy="45124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9"/>
            <a:srcRect l="28859" r="29213"/>
            <a:stretch/>
          </p:blipFill>
          <p:spPr>
            <a:xfrm>
              <a:off x="6261808" y="3905608"/>
              <a:ext cx="429116" cy="535486"/>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20"/>
            <a:stretch>
              <a:fillRect/>
            </a:stretch>
          </p:blipFill>
          <p:spPr>
            <a:xfrm>
              <a:off x="6809240" y="3856120"/>
              <a:ext cx="497926" cy="663901"/>
            </a:xfrm>
            <a:prstGeom prst="rect">
              <a:avLst/>
            </a:prstGeom>
          </p:spPr>
        </p:pic>
      </p:grpSp>
      <p:grpSp>
        <p:nvGrpSpPr>
          <p:cNvPr id="19" name="Group 18" descr="IoT services logo">
            <a:extLst>
              <a:ext uri="{FF2B5EF4-FFF2-40B4-BE49-F238E27FC236}">
                <a16:creationId xmlns:a16="http://schemas.microsoft.com/office/drawing/2014/main" id="{2F323126-A8B6-41CF-BD08-E865C1E4C5FA}"/>
              </a:ext>
            </a:extLst>
          </p:cNvPr>
          <p:cNvGrpSpPr/>
          <p:nvPr/>
        </p:nvGrpSpPr>
        <p:grpSpPr>
          <a:xfrm>
            <a:off x="4841439" y="5145057"/>
            <a:ext cx="776973" cy="694181"/>
            <a:chOff x="4841439" y="5145057"/>
            <a:chExt cx="776973" cy="694181"/>
          </a:xfrm>
        </p:grpSpPr>
        <p:pic>
          <p:nvPicPr>
            <p:cNvPr id="32" name="Graphic 31">
              <a:extLst>
                <a:ext uri="{FF2B5EF4-FFF2-40B4-BE49-F238E27FC236}">
                  <a16:creationId xmlns:a16="http://schemas.microsoft.com/office/drawing/2014/main" id="{2B75D3D1-996F-4B49-808D-1B74224DB5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1439" y="5435803"/>
              <a:ext cx="403435" cy="403435"/>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23"/>
            <a:stretch>
              <a:fillRect/>
            </a:stretch>
          </p:blipFill>
          <p:spPr>
            <a:xfrm>
              <a:off x="5214977" y="5145057"/>
              <a:ext cx="403435" cy="403435"/>
            </a:xfrm>
            <a:prstGeom prst="rect">
              <a:avLst/>
            </a:prstGeom>
          </p:spPr>
        </p:pic>
      </p:grpSp>
      <p:pic>
        <p:nvPicPr>
          <p:cNvPr id="34" name="Picture 33" descr="Playfab logo">
            <a:extLst>
              <a:ext uri="{FF2B5EF4-FFF2-40B4-BE49-F238E27FC236}">
                <a16:creationId xmlns:a16="http://schemas.microsoft.com/office/drawing/2014/main" id="{860355CA-9A46-4FBD-9974-BE6D1714C6C7}"/>
              </a:ext>
            </a:extLst>
          </p:cNvPr>
          <p:cNvPicPr>
            <a:picLocks noChangeAspect="1"/>
          </p:cNvPicPr>
          <p:nvPr/>
        </p:nvPicPr>
        <p:blipFill rotWithShape="1">
          <a:blip r:embed="rId24"/>
          <a:srcRect l="16600" t="24239" r="19620" b="29569"/>
          <a:stretch/>
        </p:blipFill>
        <p:spPr>
          <a:xfrm>
            <a:off x="6199230" y="519953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618057" y="4476283"/>
            <a:ext cx="11027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Azure Monitor</a:t>
            </a:r>
          </a:p>
        </p:txBody>
      </p:sp>
      <p:sp>
        <p:nvSpPr>
          <p:cNvPr id="35" name="TextBox 34">
            <a:extLst>
              <a:ext uri="{FF2B5EF4-FFF2-40B4-BE49-F238E27FC236}">
                <a16:creationId xmlns:a16="http://schemas.microsoft.com/office/drawing/2014/main" id="{C9593785-BD7F-4344-8816-A47C8215F592}"/>
              </a:ext>
            </a:extLst>
          </p:cNvPr>
          <p:cNvSpPr txBox="1"/>
          <p:nvPr/>
        </p:nvSpPr>
        <p:spPr>
          <a:xfrm>
            <a:off x="4985980" y="5899394"/>
            <a:ext cx="430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IoT</a:t>
            </a:r>
          </a:p>
        </p:txBody>
      </p:sp>
      <p:sp>
        <p:nvSpPr>
          <p:cNvPr id="36" name="TextBox 35">
            <a:extLst>
              <a:ext uri="{FF2B5EF4-FFF2-40B4-BE49-F238E27FC236}">
                <a16:creationId xmlns:a16="http://schemas.microsoft.com/office/drawing/2014/main" id="{7B0FC2E7-DFD8-4950-A904-885D72BE72DC}"/>
              </a:ext>
            </a:extLst>
          </p:cNvPr>
          <p:cNvSpPr txBox="1"/>
          <p:nvPr/>
        </p:nvSpPr>
        <p:spPr>
          <a:xfrm>
            <a:off x="6086298" y="4480383"/>
            <a:ext cx="13005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Security Products</a:t>
            </a:r>
          </a:p>
        </p:txBody>
      </p:sp>
      <p:sp>
        <p:nvSpPr>
          <p:cNvPr id="37" name="TextBox 36">
            <a:extLst>
              <a:ext uri="{FF2B5EF4-FFF2-40B4-BE49-F238E27FC236}">
                <a16:creationId xmlns:a16="http://schemas.microsoft.com/office/drawing/2014/main" id="{9EB25A42-9F85-4443-BCF5-093C7490AF91}"/>
              </a:ext>
            </a:extLst>
          </p:cNvPr>
          <p:cNvSpPr txBox="1"/>
          <p:nvPr/>
        </p:nvSpPr>
        <p:spPr>
          <a:xfrm>
            <a:off x="6457867" y="5899394"/>
            <a:ext cx="7876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Gaming</a:t>
            </a:r>
          </a:p>
        </p:txBody>
      </p:sp>
      <p:sp>
        <p:nvSpPr>
          <p:cNvPr id="39" name="TextBox 38">
            <a:extLst>
              <a:ext uri="{FF2B5EF4-FFF2-40B4-BE49-F238E27FC236}">
                <a16:creationId xmlns:a16="http://schemas.microsoft.com/office/drawing/2014/main" id="{50787F68-6043-499E-930D-9FB481C60F76}"/>
              </a:ext>
            </a:extLst>
          </p:cNvPr>
          <p:cNvSpPr txBox="1"/>
          <p:nvPr/>
        </p:nvSpPr>
        <p:spPr>
          <a:xfrm>
            <a:off x="10311974" y="6400800"/>
            <a:ext cx="209268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a:t>
            </a:r>
            <a:r>
              <a:rPr kumimoji="0" lang="en-US" sz="1400" i="0" u="none" strike="noStrike" kern="1200" cap="none" spc="0" normalizeH="0" baseline="0" noProof="0" err="1">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PoweredByADX</a:t>
            </a:r>
            <a:endParaRPr kumimoji="0" lang="en-US" sz="1400" i="0" u="none" strike="noStrike" kern="1200" cap="none" spc="0" normalizeH="0" baseline="0" noProof="0">
              <a:ln>
                <a:noFill/>
              </a:ln>
              <a:solidFill>
                <a:schemeClr val="accent1"/>
              </a:solidFill>
              <a:effectLst/>
              <a:uLnTx/>
              <a:uFillTx/>
              <a:ea typeface="+mn-ea"/>
              <a:cs typeface="+mn-cs"/>
            </a:endParaRPr>
          </a:p>
        </p:txBody>
      </p:sp>
      <p:cxnSp>
        <p:nvCxnSpPr>
          <p:cNvPr id="40" name="Straight Connector 39">
            <a:extLst>
              <a:ext uri="{FF2B5EF4-FFF2-40B4-BE49-F238E27FC236}">
                <a16:creationId xmlns:a16="http://schemas.microsoft.com/office/drawing/2014/main" id="{66E40FBE-5242-4DE5-963A-922BCFC56FFC}"/>
              </a:ext>
              <a:ext uri="{C183D7F6-B498-43B3-948B-1728B52AA6E4}">
                <adec:decorative xmlns:adec="http://schemas.microsoft.com/office/drawing/2017/decorative" val="1"/>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esri logo">
            <a:extLst>
              <a:ext uri="{FF2B5EF4-FFF2-40B4-BE49-F238E27FC236}">
                <a16:creationId xmlns:a16="http://schemas.microsoft.com/office/drawing/2014/main" id="{92D1E4AE-B8A2-4A92-867E-B7A1727A787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48092" y="3467012"/>
            <a:ext cx="884293" cy="334373"/>
          </a:xfrm>
          <a:prstGeom prst="rect">
            <a:avLst/>
          </a:prstGeom>
        </p:spPr>
      </p:pic>
      <p:pic>
        <p:nvPicPr>
          <p:cNvPr id="43" name="Picture 42" descr="Docusign logo">
            <a:extLst>
              <a:ext uri="{FF2B5EF4-FFF2-40B4-BE49-F238E27FC236}">
                <a16:creationId xmlns:a16="http://schemas.microsoft.com/office/drawing/2014/main" id="{36AB17B9-1988-47BA-8F1B-7C54D03186B8}"/>
              </a:ext>
            </a:extLst>
          </p:cNvPr>
          <p:cNvPicPr>
            <a:picLocks noChangeAspect="1"/>
          </p:cNvPicPr>
          <p:nvPr/>
        </p:nvPicPr>
        <p:blipFill>
          <a:blip r:embed="rId27"/>
          <a:stretch>
            <a:fillRect/>
          </a:stretch>
        </p:blipFill>
        <p:spPr>
          <a:xfrm>
            <a:off x="10368728" y="3466315"/>
            <a:ext cx="1054266" cy="295653"/>
          </a:xfrm>
          <a:prstGeom prst="rect">
            <a:avLst/>
          </a:prstGeom>
        </p:spPr>
      </p:pic>
      <p:pic>
        <p:nvPicPr>
          <p:cNvPr id="45" name="Picture 44" descr="Taboola logo">
            <a:extLst>
              <a:ext uri="{FF2B5EF4-FFF2-40B4-BE49-F238E27FC236}">
                <a16:creationId xmlns:a16="http://schemas.microsoft.com/office/drawing/2014/main" id="{BCC88B52-AC9A-4DB4-9508-C305D6B237A5}"/>
              </a:ext>
            </a:extLst>
          </p:cNvPr>
          <p:cNvPicPr>
            <a:picLocks noChangeAspect="1"/>
          </p:cNvPicPr>
          <p:nvPr/>
        </p:nvPicPr>
        <p:blipFill>
          <a:blip r:embed="rId28"/>
          <a:stretch>
            <a:fillRect/>
          </a:stretch>
        </p:blipFill>
        <p:spPr>
          <a:xfrm>
            <a:off x="10343829" y="3885339"/>
            <a:ext cx="1054266" cy="255182"/>
          </a:xfrm>
          <a:prstGeom prst="rect">
            <a:avLst/>
          </a:prstGeom>
        </p:spPr>
      </p:pic>
      <p:pic>
        <p:nvPicPr>
          <p:cNvPr id="46" name="Picture 45" descr="Zoomd logo">
            <a:extLst>
              <a:ext uri="{FF2B5EF4-FFF2-40B4-BE49-F238E27FC236}">
                <a16:creationId xmlns:a16="http://schemas.microsoft.com/office/drawing/2014/main" id="{AF070139-952B-4CF4-92A2-1F68B79DB1B3}"/>
              </a:ext>
            </a:extLst>
          </p:cNvPr>
          <p:cNvPicPr>
            <a:picLocks noChangeAspect="1"/>
          </p:cNvPicPr>
          <p:nvPr/>
        </p:nvPicPr>
        <p:blipFill>
          <a:blip r:embed="rId29"/>
          <a:stretch>
            <a:fillRect/>
          </a:stretch>
        </p:blipFill>
        <p:spPr>
          <a:xfrm>
            <a:off x="8638419" y="4471069"/>
            <a:ext cx="1194231" cy="348318"/>
          </a:xfrm>
          <a:prstGeom prst="rect">
            <a:avLst/>
          </a:prstGeom>
        </p:spPr>
      </p:pic>
      <p:pic>
        <p:nvPicPr>
          <p:cNvPr id="47" name="Picture 46" descr="Ecolab logo">
            <a:extLst>
              <a:ext uri="{FF2B5EF4-FFF2-40B4-BE49-F238E27FC236}">
                <a16:creationId xmlns:a16="http://schemas.microsoft.com/office/drawing/2014/main" id="{FFAD270C-6119-4C0D-8DEF-99891EB3D500}"/>
              </a:ext>
            </a:extLst>
          </p:cNvPr>
          <p:cNvPicPr>
            <a:picLocks noChangeAspect="1"/>
          </p:cNvPicPr>
          <p:nvPr/>
        </p:nvPicPr>
        <p:blipFill rotWithShape="1">
          <a:blip r:embed="rId30"/>
          <a:srcRect t="22115" b="21094"/>
          <a:stretch/>
        </p:blipFill>
        <p:spPr>
          <a:xfrm>
            <a:off x="10368728" y="4388849"/>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40548" y="5015572"/>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FE051A-7AAA-48E2-BC45-54500025E942}"/>
              </a:ext>
              <a:ext uri="{C183D7F6-B498-43B3-948B-1728B52AA6E4}">
                <adec:decorative xmlns:adec="http://schemas.microsoft.com/office/drawing/2017/decorative" val="1"/>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as PaaS</a:t>
            </a:r>
          </a:p>
        </p:txBody>
      </p:sp>
      <p:pic>
        <p:nvPicPr>
          <p:cNvPr id="5" name="Picture 4" descr="agl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5558" t="12036" r="5558" b="11115"/>
          <a:stretch/>
        </p:blipFill>
        <p:spPr bwMode="auto">
          <a:xfrm>
            <a:off x="10419699" y="4746407"/>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ASF logo">
            <a:extLst>
              <a:ext uri="{FF2B5EF4-FFF2-40B4-BE49-F238E27FC236}">
                <a16:creationId xmlns:a16="http://schemas.microsoft.com/office/drawing/2014/main" id="{47E7770F-F721-4E31-AD7C-CE02348729E2}"/>
              </a:ext>
            </a:extLst>
          </p:cNvPr>
          <p:cNvPicPr>
            <a:picLocks noChangeAspect="1"/>
          </p:cNvPicPr>
          <p:nvPr/>
        </p:nvPicPr>
        <p:blipFill>
          <a:blip r:embed="rId33"/>
          <a:srcRect/>
          <a:stretch/>
        </p:blipFill>
        <p:spPr bwMode="gray">
          <a:xfrm>
            <a:off x="8748092" y="5563621"/>
            <a:ext cx="964835" cy="352165"/>
          </a:xfrm>
          <a:prstGeom prst="rect">
            <a:avLst/>
          </a:prstGeom>
          <a:ln>
            <a:noFill/>
          </a:ln>
        </p:spPr>
      </p:pic>
      <p:pic>
        <p:nvPicPr>
          <p:cNvPr id="8" name="Picture 2" descr="Grab logo">
            <a:extLst>
              <a:ext uri="{FF2B5EF4-FFF2-40B4-BE49-F238E27FC236}">
                <a16:creationId xmlns:a16="http://schemas.microsoft.com/office/drawing/2014/main" id="{A06FC03B-C066-407C-861B-50E9BE4349E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336974" y="5605920"/>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eckpoint logo">
            <a:extLst>
              <a:ext uri="{FF2B5EF4-FFF2-40B4-BE49-F238E27FC236}">
                <a16:creationId xmlns:a16="http://schemas.microsoft.com/office/drawing/2014/main" id="{C00C8DC0-3D69-44A5-9323-BE319911060F}"/>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26590" y="4005987"/>
            <a:ext cx="1534111" cy="26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C5E81-4C74-4513-8146-51506A22E8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p:txBody>
          <a:bodyPr/>
          <a:lstStyle/>
          <a:p>
            <a:r>
              <a:rPr lang="en-US" dirty="0">
                <a:solidFill>
                  <a:schemeClr val="tx1"/>
                </a:solidFill>
                <a:cs typeface="Segoe UI"/>
              </a:rPr>
              <a:t>Microsoft’s Journey with Azure Data Explorer</a:t>
            </a:r>
            <a:endParaRPr lang="en-US" dirty="0">
              <a:solidFill>
                <a:schemeClr val="tx1"/>
              </a:solidFill>
            </a:endParaRPr>
          </a:p>
        </p:txBody>
      </p:sp>
      <p:grpSp>
        <p:nvGrpSpPr>
          <p:cNvPr id="40" name="Group 39" descr="Over 65PB data is ingested daily in ADX">
            <a:extLst>
              <a:ext uri="{FF2B5EF4-FFF2-40B4-BE49-F238E27FC236}">
                <a16:creationId xmlns:a16="http://schemas.microsoft.com/office/drawing/2014/main" id="{EF9025DF-1DAC-4060-B4A8-0F17CE71968B}"/>
              </a:ext>
            </a:extLst>
          </p:cNvPr>
          <p:cNvGrpSpPr/>
          <p:nvPr/>
        </p:nvGrpSpPr>
        <p:grpSpPr>
          <a:xfrm>
            <a:off x="1497245" y="1908409"/>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descr="over 65 PB of data being ingested daily in ADX">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panose="020B0502040204020203" pitchFamily="34" charset="0"/>
                  <a:cs typeface="Segoe UI" panose="020B0502040204020203" pitchFamily="34" charset="0"/>
                </a:rPr>
                <a:t>6</a:t>
              </a: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ingested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daily</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3" name="Group 42" descr="Over 20B queries being run on ADX">
            <a:extLst>
              <a:ext uri="{FF2B5EF4-FFF2-40B4-BE49-F238E27FC236}">
                <a16:creationId xmlns:a16="http://schemas.microsoft.com/office/drawing/2014/main" id="{96DD49E0-B60B-4363-B1B8-923A9C2B0840}"/>
              </a:ext>
            </a:extLst>
          </p:cNvPr>
          <p:cNvGrpSpPr/>
          <p:nvPr/>
        </p:nvGrpSpPr>
        <p:grpSpPr>
          <a:xfrm>
            <a:off x="4902464" y="1908409"/>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20+Billion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Queries per month</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6" name="Group 45" descr="Over 2 Exabyte data is stored in ADX">
            <a:extLst>
              <a:ext uri="{FF2B5EF4-FFF2-40B4-BE49-F238E27FC236}">
                <a16:creationId xmlns:a16="http://schemas.microsoft.com/office/drawing/2014/main" id="{F33DB9A4-AED8-4D9E-B9EC-519771C525D1}"/>
              </a:ext>
            </a:extLst>
          </p:cNvPr>
          <p:cNvGrpSpPr/>
          <p:nvPr/>
        </p:nvGrpSpPr>
        <p:grpSpPr>
          <a:xfrm>
            <a:off x="8307683" y="1908409"/>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descr="Over 2 Exabyte data stored in ADX">
              <a:extLst>
                <a:ext uri="{FF2B5EF4-FFF2-40B4-BE49-F238E27FC236}">
                  <a16:creationId xmlns:a16="http://schemas.microsoft.com/office/drawing/2014/main" id="{D68AA0C3-F8BA-4FCC-B0A1-7C39B9DC72F1}"/>
                </a:ext>
              </a:extLst>
            </p:cNvPr>
            <p:cNvSpPr/>
            <p:nvPr/>
          </p:nvSpPr>
          <p:spPr bwMode="auto">
            <a:xfrm>
              <a:off x="8838777" y="2261403"/>
              <a:ext cx="1796058"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2+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Total Data Size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2659889" y="4792512"/>
            <a:ext cx="6898042" cy="800219"/>
          </a:xfrm>
          <a:prstGeom prst="rect">
            <a:avLst/>
          </a:prstGeom>
          <a:noFill/>
        </p:spPr>
        <p:txBody>
          <a:bodyPr wrap="none" lIns="0" tIns="0" rIns="0" bIns="0" rtlCol="0">
            <a:spAutoFit/>
          </a:bodyPr>
          <a:lstStyle/>
          <a:p>
            <a:pPr algn="ctr"/>
            <a:r>
              <a:rPr lang="en-US" sz="2800" dirty="0">
                <a:solidFill>
                  <a:schemeClr val="accent2"/>
                </a:solidFill>
              </a:rPr>
              <a:t>Azure Data Explorer</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 key to Microsoft's digital transformation journey </a:t>
            </a:r>
          </a:p>
        </p:txBody>
      </p:sp>
      <p:pic>
        <p:nvPicPr>
          <p:cNvPr id="6" name="Picture 5" descr="ADX logo">
            <a:extLst>
              <a:ext uri="{FF2B5EF4-FFF2-40B4-BE49-F238E27FC236}">
                <a16:creationId xmlns:a16="http://schemas.microsoft.com/office/drawing/2014/main" id="{3D474E08-2996-4A12-83AD-925378A0F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54380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150"/>
                            </p:stCondLst>
                            <p:childTnLst>
                              <p:par>
                                <p:cTn id="21" presetID="2" presetClass="entr" presetSubtype="4" decel="10000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650" fill="hold"/>
                                        <p:tgtEl>
                                          <p:spTgt spid="5"/>
                                        </p:tgtEl>
                                        <p:attrNameLst>
                                          <p:attrName>ppt_x</p:attrName>
                                        </p:attrNameLst>
                                      </p:cBhvr>
                                      <p:tavLst>
                                        <p:tav tm="0">
                                          <p:val>
                                            <p:strVal val="#ppt_x"/>
                                          </p:val>
                                        </p:tav>
                                        <p:tav tm="100000">
                                          <p:val>
                                            <p:strVal val="#ppt_x"/>
                                          </p:val>
                                        </p:tav>
                                      </p:tavLst>
                                    </p:anim>
                                    <p:anim calcmode="lin" valueType="num">
                                      <p:cBhvr additive="base">
                                        <p:cTn id="2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C0EF0DF6-B8A9-4BC2-95B1-6ACAE677A15F}"/>
              </a:ext>
              <a:ext uri="{C183D7F6-B498-43B3-948B-1728B52AA6E4}">
                <adec:decorative xmlns:adec="http://schemas.microsoft.com/office/drawing/2017/decorative" val="1"/>
              </a:ext>
            </a:extLst>
          </p:cNvPr>
          <p:cNvSpPr/>
          <p:nvPr/>
        </p:nvSpPr>
        <p:spPr bwMode="auto">
          <a:xfrm>
            <a:off x="614266" y="3563325"/>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 uri="{C183D7F6-B498-43B3-948B-1728B52AA6E4}">
                <adec:decorative xmlns:adec="http://schemas.microsoft.com/office/drawing/2017/decorative" val="1"/>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 uri="{C183D7F6-B498-43B3-948B-1728B52AA6E4}">
                <adec:decorative xmlns:adec="http://schemas.microsoft.com/office/drawing/2017/decorative" val="1"/>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Oval 42">
            <a:extLst>
              <a:ext uri="{FF2B5EF4-FFF2-40B4-BE49-F238E27FC236}">
                <a16:creationId xmlns:a16="http://schemas.microsoft.com/office/drawing/2014/main" id="{6444D682-0475-490D-8CF6-B4B4819C8063}"/>
              </a:ext>
              <a:ext uri="{C183D7F6-B498-43B3-948B-1728B52AA6E4}">
                <adec:decorative xmlns:adec="http://schemas.microsoft.com/office/drawing/2017/decorative" val="1"/>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Title 16"/>
          <p:cNvSpPr>
            <a:spLocks noGrp="1"/>
          </p:cNvSpPr>
          <p:nvPr>
            <p:ph type="title"/>
          </p:nvPr>
        </p:nvSpPr>
        <p:spPr>
          <a:xfrm>
            <a:off x="588263" y="457200"/>
            <a:ext cx="11018520" cy="553998"/>
          </a:xfrm>
        </p:spPr>
        <p:txBody>
          <a:bodyPr/>
          <a:lstStyle/>
          <a:p>
            <a:r>
              <a:rPr lang="en-US" dirty="0"/>
              <a:t>Common use cases across verticals</a:t>
            </a:r>
          </a:p>
        </p:txBody>
      </p:sp>
      <p:pic>
        <p:nvPicPr>
          <p:cNvPr id="8" name="Picture 7" descr="ADX logo">
            <a:extLst>
              <a:ext uri="{FF2B5EF4-FFF2-40B4-BE49-F238E27FC236}">
                <a16:creationId xmlns:a16="http://schemas.microsoft.com/office/drawing/2014/main" id="{0E1D0E08-762E-48BA-80A4-539F9D030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6EEDC3FF-1C07-4A31-BAF8-6902D9E70538}"/>
              </a:ext>
              <a:ext uri="{C183D7F6-B498-43B3-948B-1728B52AA6E4}">
                <adec:decorative xmlns:adec="http://schemas.microsoft.com/office/drawing/2017/decorative" val="1"/>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Retail</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Financial</a:t>
            </a: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Audit Logs</a:t>
            </a:r>
          </a:p>
        </p:txBody>
      </p:sp>
      <p:sp>
        <p:nvSpPr>
          <p:cNvPr id="56" name="Gravity">
            <a:extLst>
              <a:ext uri="{FF2B5EF4-FFF2-40B4-BE49-F238E27FC236}">
                <a16:creationId xmlns:a16="http://schemas.microsoft.com/office/drawing/2014/main" id="{85767ED0-1A50-6C42-9492-92156B7D396C}"/>
              </a:ext>
              <a:ext uri="{C183D7F6-B498-43B3-948B-1728B52AA6E4}">
                <adec:decorative xmlns:adec="http://schemas.microsoft.com/office/drawing/2017/decorative" val="1"/>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Oil/Gas &amp; Energy</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Industrial IoT, Historian, Time Series, Grid analytics</a:t>
            </a:r>
          </a:p>
        </p:txBody>
      </p:sp>
      <p:sp>
        <p:nvSpPr>
          <p:cNvPr id="57" name="Fingerprint_E928">
            <a:extLst>
              <a:ext uri="{FF2B5EF4-FFF2-40B4-BE49-F238E27FC236}">
                <a16:creationId xmlns:a16="http://schemas.microsoft.com/office/drawing/2014/main" id="{DE81C425-18C6-0A49-A15B-1D7912A70305}"/>
              </a:ext>
              <a:ext uri="{C183D7F6-B498-43B3-948B-1728B52AA6E4}">
                <adec:decorative xmlns:adec="http://schemas.microsoft.com/office/drawing/2017/decorative" val="1"/>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Security </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Security Analytics, Threat Detection, SIEM </a:t>
            </a:r>
          </a:p>
        </p:txBody>
      </p:sp>
      <p:sp>
        <p:nvSpPr>
          <p:cNvPr id="53" name="Freeform 52">
            <a:extLst>
              <a:ext uri="{FF2B5EF4-FFF2-40B4-BE49-F238E27FC236}">
                <a16:creationId xmlns:a16="http://schemas.microsoft.com/office/drawing/2014/main" id="{AD2A4D49-E2A2-0747-A162-3106EA292C43}"/>
              </a:ext>
              <a:ext uri="{C183D7F6-B498-43B3-948B-1728B52AA6E4}">
                <adec:decorative xmlns:adec="http://schemas.microsoft.com/office/drawing/2017/decorative" val="1"/>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Healthcare</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Analytics</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Advertising</a:t>
            </a:r>
          </a:p>
        </p:txBody>
      </p:sp>
      <p:sp>
        <p:nvSpPr>
          <p:cNvPr id="77" name="Shape 8096">
            <a:extLst>
              <a:ext uri="{FF2B5EF4-FFF2-40B4-BE49-F238E27FC236}">
                <a16:creationId xmlns:a16="http://schemas.microsoft.com/office/drawing/2014/main" id="{EA25E58A-AF9A-354C-B03D-2F280D1782C9}"/>
              </a:ext>
              <a:ext uri="{C183D7F6-B498-43B3-948B-1728B52AA6E4}">
                <adec:decorative xmlns:adec="http://schemas.microsoft.com/office/drawing/2017/decorative" val="0"/>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Personalized offers, campaign management</a:t>
            </a: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Media Entertainment</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Content Delivery Network analytics, Viewer experience analytics, Live Event Analytics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Automotive </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Manufacturing, Connected cars, Fleet management </a:t>
            </a:r>
          </a:p>
        </p:txBody>
      </p:sp>
      <p:cxnSp>
        <p:nvCxnSpPr>
          <p:cNvPr id="4" name="Straight Connector 3">
            <a:extLst>
              <a:ext uri="{FF2B5EF4-FFF2-40B4-BE49-F238E27FC236}">
                <a16:creationId xmlns:a16="http://schemas.microsoft.com/office/drawing/2014/main" id="{FFEB7D82-6FC9-440D-A0A4-A77D71757E4B}"/>
              </a:ext>
              <a:ext uri="{C183D7F6-B498-43B3-948B-1728B52AA6E4}">
                <adec:decorative xmlns:adec="http://schemas.microsoft.com/office/drawing/2017/decorative" val="1"/>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algn="ctr"/>
            <a:r>
              <a:rPr kumimoji="0" lang="en-US" sz="1600" b="0" i="0" u="none" strike="noStrike" kern="1200" cap="none" spc="0" normalizeH="0" baseline="0" noProof="0" dirty="0">
                <a:ln w="3175">
                  <a:noFill/>
                </a:ln>
                <a:effectLst/>
                <a:uLnTx/>
                <a:uFillTx/>
                <a:ea typeface="+mn-ea"/>
                <a:cs typeface="Segoe UI" pitchFamily="34" charset="0"/>
              </a:rPr>
              <a:t>Central Observability (Logs, Traces, Metrics) and Time Series</a:t>
            </a:r>
            <a:endParaRPr lang="en-US" sz="1600" dirty="0"/>
          </a:p>
        </p:txBody>
      </p:sp>
      <p:sp>
        <p:nvSpPr>
          <p:cNvPr id="51" name="bag">
            <a:extLst>
              <a:ext uri="{FF2B5EF4-FFF2-40B4-BE49-F238E27FC236}">
                <a16:creationId xmlns:a16="http://schemas.microsoft.com/office/drawing/2014/main" id="{AE02E349-A4DD-D848-A929-3BC466691101}"/>
              </a:ext>
              <a:ext uri="{C183D7F6-B498-43B3-948B-1728B52AA6E4}">
                <adec:decorative xmlns:adec="http://schemas.microsoft.com/office/drawing/2017/decorative" val="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365F8C28-481D-41E0-AF53-1DE7DB90D04A}"/>
              </a:ext>
              <a:ext uri="{C183D7F6-B498-43B3-948B-1728B52AA6E4}">
                <adec:decorative xmlns:adec="http://schemas.microsoft.com/office/drawing/2017/decorative" val="1"/>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 uri="{C183D7F6-B498-43B3-948B-1728B52AA6E4}">
                <adec:decorative xmlns:adec="http://schemas.microsoft.com/office/drawing/2017/decorative" val="1"/>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 uri="{C183D7F6-B498-43B3-948B-1728B52AA6E4}">
                <adec:decorative xmlns:adec="http://schemas.microsoft.com/office/drawing/2017/decorative" val="1"/>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PhotoCollection_E7AA">
            <a:extLst>
              <a:ext uri="{FF2B5EF4-FFF2-40B4-BE49-F238E27FC236}">
                <a16:creationId xmlns:a16="http://schemas.microsoft.com/office/drawing/2014/main" id="{A67C9C09-B72E-324F-A89F-A130D43B675B}"/>
              </a:ext>
              <a:ext uri="{C183D7F6-B498-43B3-948B-1728B52AA6E4}">
                <adec:decorative xmlns:adec="http://schemas.microsoft.com/office/drawing/2017/decorative" val="1"/>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a:extLst>
              <a:ext uri="{FF2B5EF4-FFF2-40B4-BE49-F238E27FC236}">
                <a16:creationId xmlns:a16="http://schemas.microsoft.com/office/drawing/2014/main" id="{AA444D2B-3171-A645-BB1A-DBE975BBBAF8}"/>
              </a:ext>
              <a:ext uri="{C183D7F6-B498-43B3-948B-1728B52AA6E4}">
                <adec:decorative xmlns:adec="http://schemas.microsoft.com/office/drawing/2017/decorative" val="1"/>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 uri="{C183D7F6-B498-43B3-948B-1728B52AA6E4}">
                <adec:decorative xmlns:adec="http://schemas.microsoft.com/office/drawing/2017/decorative" val="1"/>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Azure Data Explorer Customer Stories</a:t>
            </a:r>
          </a:p>
        </p:txBody>
      </p:sp>
      <p:pic>
        <p:nvPicPr>
          <p:cNvPr id="20" name="Picture 19" descr="ADX logo">
            <a:extLst>
              <a:ext uri="{FF2B5EF4-FFF2-40B4-BE49-F238E27FC236}">
                <a16:creationId xmlns:a16="http://schemas.microsoft.com/office/drawing/2014/main" id="{3CC7F728-A191-456D-89C6-49D6C37E1A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gl logo">
            <a:extLst>
              <a:ext uri="{FF2B5EF4-FFF2-40B4-BE49-F238E27FC236}">
                <a16:creationId xmlns:a16="http://schemas.microsoft.com/office/drawing/2014/main" id="{DCDC2F5E-ACB8-4A82-86C2-A3ACC2E1BD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58" t="12036" r="5558" b="11115"/>
          <a:stretch/>
        </p:blipFill>
        <p:spPr bwMode="auto">
          <a:xfrm>
            <a:off x="1314294" y="1681855"/>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uhler insights">
            <a:extLst>
              <a:ext uri="{FF2B5EF4-FFF2-40B4-BE49-F238E27FC236}">
                <a16:creationId xmlns:a16="http://schemas.microsoft.com/office/drawing/2014/main" id="{02FA32D2-E5B8-4515-87DA-C24E5F7740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8770" b="18926"/>
          <a:stretch/>
        </p:blipFill>
        <p:spPr bwMode="auto">
          <a:xfrm>
            <a:off x="3955755" y="1675132"/>
            <a:ext cx="1170267" cy="7291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sri logo">
            <a:extLst>
              <a:ext uri="{FF2B5EF4-FFF2-40B4-BE49-F238E27FC236}">
                <a16:creationId xmlns:a16="http://schemas.microsoft.com/office/drawing/2014/main" id="{0EB64DA1-85B1-419A-9C80-C1018F7359F4}"/>
              </a:ext>
            </a:extLst>
          </p:cNvPr>
          <p:cNvPicPr>
            <a:picLocks noChangeAspect="1"/>
          </p:cNvPicPr>
          <p:nvPr/>
        </p:nvPicPr>
        <p:blipFill>
          <a:blip r:embed="rId6"/>
          <a:stretch>
            <a:fillRect/>
          </a:stretch>
        </p:blipFill>
        <p:spPr bwMode="gray">
          <a:xfrm>
            <a:off x="6925982" y="1900956"/>
            <a:ext cx="1081578" cy="404603"/>
          </a:xfrm>
          <a:prstGeom prst="rect">
            <a:avLst/>
          </a:prstGeom>
        </p:spPr>
      </p:pic>
      <p:pic>
        <p:nvPicPr>
          <p:cNvPr id="2" name="Picture 1" descr="Docusign logo">
            <a:extLst>
              <a:ext uri="{FF2B5EF4-FFF2-40B4-BE49-F238E27FC236}">
                <a16:creationId xmlns:a16="http://schemas.microsoft.com/office/drawing/2014/main" id="{9354ED08-00A0-4DB1-9702-009BDD692DBE}"/>
              </a:ext>
            </a:extLst>
          </p:cNvPr>
          <p:cNvPicPr>
            <a:picLocks noChangeAspect="1"/>
          </p:cNvPicPr>
          <p:nvPr/>
        </p:nvPicPr>
        <p:blipFill>
          <a:blip r:embed="rId7"/>
          <a:stretch>
            <a:fillRect/>
          </a:stretch>
        </p:blipFill>
        <p:spPr bwMode="gray">
          <a:xfrm>
            <a:off x="9761099" y="1923134"/>
            <a:ext cx="1056975" cy="297585"/>
          </a:xfrm>
          <a:prstGeom prst="rect">
            <a:avLst/>
          </a:prstGeom>
        </p:spPr>
      </p:pic>
      <p:pic>
        <p:nvPicPr>
          <p:cNvPr id="9" name="Picture 8" descr="epi logo">
            <a:extLst>
              <a:ext uri="{FF2B5EF4-FFF2-40B4-BE49-F238E27FC236}">
                <a16:creationId xmlns:a16="http://schemas.microsoft.com/office/drawing/2014/main" id="{1BAE61AB-AE8B-4C53-B587-8E2E94B55C62}"/>
              </a:ext>
            </a:extLst>
          </p:cNvPr>
          <p:cNvPicPr>
            <a:picLocks noChangeAspect="1"/>
          </p:cNvPicPr>
          <p:nvPr/>
        </p:nvPicPr>
        <p:blipFill>
          <a:blip r:embed="rId8"/>
          <a:stretch>
            <a:fillRect/>
          </a:stretch>
        </p:blipFill>
        <p:spPr>
          <a:xfrm>
            <a:off x="1126346" y="2798648"/>
            <a:ext cx="1219209" cy="618032"/>
          </a:xfrm>
          <a:prstGeom prst="rect">
            <a:avLst/>
          </a:prstGeom>
        </p:spPr>
      </p:pic>
      <p:pic>
        <p:nvPicPr>
          <p:cNvPr id="16" name="Picture 15" descr="DODO pizza logo">
            <a:extLst>
              <a:ext uri="{FF2B5EF4-FFF2-40B4-BE49-F238E27FC236}">
                <a16:creationId xmlns:a16="http://schemas.microsoft.com/office/drawing/2014/main" id="{77A32B96-F9DA-4931-9195-C830D672E8B4}"/>
              </a:ext>
            </a:extLst>
          </p:cNvPr>
          <p:cNvPicPr>
            <a:picLocks noChangeAspect="1"/>
          </p:cNvPicPr>
          <p:nvPr/>
        </p:nvPicPr>
        <p:blipFill>
          <a:blip r:embed="rId9"/>
          <a:stretch>
            <a:fillRect/>
          </a:stretch>
        </p:blipFill>
        <p:spPr>
          <a:xfrm>
            <a:off x="3950948" y="2769361"/>
            <a:ext cx="1179880" cy="550610"/>
          </a:xfrm>
          <a:prstGeom prst="rect">
            <a:avLst/>
          </a:prstGeom>
        </p:spPr>
      </p:pic>
      <p:pic>
        <p:nvPicPr>
          <p:cNvPr id="19" name="Picture 18" descr="Buhler logo">
            <a:extLst>
              <a:ext uri="{FF2B5EF4-FFF2-40B4-BE49-F238E27FC236}">
                <a16:creationId xmlns:a16="http://schemas.microsoft.com/office/drawing/2014/main" id="{C3264FA3-9A82-44BF-BD45-FA6FF6178E49}"/>
              </a:ext>
            </a:extLst>
          </p:cNvPr>
          <p:cNvPicPr>
            <a:picLocks noChangeAspect="1"/>
          </p:cNvPicPr>
          <p:nvPr/>
        </p:nvPicPr>
        <p:blipFill>
          <a:blip r:embed="rId10"/>
          <a:stretch>
            <a:fillRect/>
          </a:stretch>
        </p:blipFill>
        <p:spPr bwMode="gray">
          <a:xfrm>
            <a:off x="6881043" y="2861406"/>
            <a:ext cx="1171457" cy="225140"/>
          </a:xfrm>
          <a:prstGeom prst="rect">
            <a:avLst/>
          </a:prstGeom>
          <a:ln>
            <a:noFill/>
          </a:ln>
        </p:spPr>
      </p:pic>
      <p:pic>
        <p:nvPicPr>
          <p:cNvPr id="15" name="Picture 14" descr="Ecolab logo">
            <a:extLst>
              <a:ext uri="{FF2B5EF4-FFF2-40B4-BE49-F238E27FC236}">
                <a16:creationId xmlns:a16="http://schemas.microsoft.com/office/drawing/2014/main" id="{271AB4CF-6200-4EF5-A918-1F228910BEFF}"/>
              </a:ext>
            </a:extLst>
          </p:cNvPr>
          <p:cNvPicPr>
            <a:picLocks noChangeAspect="1"/>
          </p:cNvPicPr>
          <p:nvPr/>
        </p:nvPicPr>
        <p:blipFill>
          <a:blip r:embed="rId11"/>
          <a:srcRect/>
          <a:stretch/>
        </p:blipFill>
        <p:spPr bwMode="gray">
          <a:xfrm>
            <a:off x="9701466" y="2856585"/>
            <a:ext cx="1176240" cy="225140"/>
          </a:xfrm>
          <a:prstGeom prst="rect">
            <a:avLst/>
          </a:prstGeom>
          <a:ln>
            <a:noFill/>
          </a:ln>
        </p:spPr>
      </p:pic>
      <p:pic>
        <p:nvPicPr>
          <p:cNvPr id="12" name="Picture 11" descr="Milliman Arius logo">
            <a:extLst>
              <a:ext uri="{FF2B5EF4-FFF2-40B4-BE49-F238E27FC236}">
                <a16:creationId xmlns:a16="http://schemas.microsoft.com/office/drawing/2014/main" id="{CEFB8D03-E0A8-4E53-8A7C-23705A9422ED}"/>
              </a:ext>
            </a:extLst>
          </p:cNvPr>
          <p:cNvPicPr>
            <a:picLocks noChangeAspect="1"/>
          </p:cNvPicPr>
          <p:nvPr/>
        </p:nvPicPr>
        <p:blipFill>
          <a:blip r:embed="rId12"/>
          <a:stretch>
            <a:fillRect/>
          </a:stretch>
        </p:blipFill>
        <p:spPr>
          <a:xfrm>
            <a:off x="1126346" y="3945797"/>
            <a:ext cx="1219209" cy="275647"/>
          </a:xfrm>
          <a:prstGeom prst="rect">
            <a:avLst/>
          </a:prstGeom>
        </p:spPr>
      </p:pic>
      <p:pic>
        <p:nvPicPr>
          <p:cNvPr id="8" name="Picture 7" descr="Weidmuller logo">
            <a:extLst>
              <a:ext uri="{FF2B5EF4-FFF2-40B4-BE49-F238E27FC236}">
                <a16:creationId xmlns:a16="http://schemas.microsoft.com/office/drawing/2014/main" id="{6FC27BE2-A9BC-497C-B288-0B46B236E231}"/>
              </a:ext>
            </a:extLst>
          </p:cNvPr>
          <p:cNvPicPr>
            <a:picLocks noChangeAspect="1"/>
          </p:cNvPicPr>
          <p:nvPr/>
        </p:nvPicPr>
        <p:blipFill>
          <a:blip r:embed="rId13"/>
          <a:stretch>
            <a:fillRect/>
          </a:stretch>
        </p:blipFill>
        <p:spPr>
          <a:xfrm>
            <a:off x="3790822" y="3824353"/>
            <a:ext cx="1500133" cy="320253"/>
          </a:xfrm>
          <a:prstGeom prst="rect">
            <a:avLst/>
          </a:prstGeom>
        </p:spPr>
      </p:pic>
      <p:pic>
        <p:nvPicPr>
          <p:cNvPr id="7" name="Picture 6" descr="Financial fabric">
            <a:extLst>
              <a:ext uri="{FF2B5EF4-FFF2-40B4-BE49-F238E27FC236}">
                <a16:creationId xmlns:a16="http://schemas.microsoft.com/office/drawing/2014/main" id="{B8D1C78D-60D3-4F66-889A-596E0F1B6876}"/>
              </a:ext>
            </a:extLst>
          </p:cNvPr>
          <p:cNvPicPr>
            <a:picLocks noChangeAspect="1"/>
          </p:cNvPicPr>
          <p:nvPr/>
        </p:nvPicPr>
        <p:blipFill>
          <a:blip r:embed="rId14"/>
          <a:stretch>
            <a:fillRect/>
          </a:stretch>
        </p:blipFill>
        <p:spPr bwMode="gray">
          <a:xfrm>
            <a:off x="6779017" y="3843699"/>
            <a:ext cx="1375509" cy="320253"/>
          </a:xfrm>
          <a:prstGeom prst="rect">
            <a:avLst/>
          </a:prstGeom>
          <a:ln>
            <a:noFill/>
          </a:ln>
        </p:spPr>
      </p:pic>
      <p:pic>
        <p:nvPicPr>
          <p:cNvPr id="11" name="Picture 10" descr="Siemens healthineers">
            <a:extLst>
              <a:ext uri="{FF2B5EF4-FFF2-40B4-BE49-F238E27FC236}">
                <a16:creationId xmlns:a16="http://schemas.microsoft.com/office/drawing/2014/main" id="{34F643D8-B670-4AF2-847D-3889EE3E0DF4}"/>
              </a:ext>
            </a:extLst>
          </p:cNvPr>
          <p:cNvPicPr>
            <a:picLocks noChangeAspect="1"/>
          </p:cNvPicPr>
          <p:nvPr/>
        </p:nvPicPr>
        <p:blipFill>
          <a:blip r:embed="rId15"/>
          <a:stretch>
            <a:fillRect/>
          </a:stretch>
        </p:blipFill>
        <p:spPr bwMode="gray">
          <a:xfrm>
            <a:off x="9812731" y="3816642"/>
            <a:ext cx="953710" cy="233657"/>
          </a:xfrm>
          <a:prstGeom prst="rect">
            <a:avLst/>
          </a:prstGeom>
          <a:ln>
            <a:noFill/>
          </a:ln>
        </p:spPr>
      </p:pic>
      <p:pic>
        <p:nvPicPr>
          <p:cNvPr id="6" name="Picture 2" descr="FUSO logo">
            <a:extLst>
              <a:ext uri="{FF2B5EF4-FFF2-40B4-BE49-F238E27FC236}">
                <a16:creationId xmlns:a16="http://schemas.microsoft.com/office/drawing/2014/main" id="{615C9D1E-01A6-45D7-80F3-DB00A2D8EBC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63500" y="4615726"/>
            <a:ext cx="744901" cy="7449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Zoomd logo">
            <a:extLst>
              <a:ext uri="{FF2B5EF4-FFF2-40B4-BE49-F238E27FC236}">
                <a16:creationId xmlns:a16="http://schemas.microsoft.com/office/drawing/2014/main" id="{06359DF2-DD65-4D57-8C24-E20CF58571B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88287" y="4622308"/>
            <a:ext cx="1305203" cy="9228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BASF logo">
            <a:extLst>
              <a:ext uri="{FF2B5EF4-FFF2-40B4-BE49-F238E27FC236}">
                <a16:creationId xmlns:a16="http://schemas.microsoft.com/office/drawing/2014/main" id="{8D94F4BF-98C6-4E06-ACED-F31E5A383AF4}"/>
              </a:ext>
            </a:extLst>
          </p:cNvPr>
          <p:cNvPicPr>
            <a:picLocks noChangeAspect="1"/>
          </p:cNvPicPr>
          <p:nvPr/>
        </p:nvPicPr>
        <p:blipFill>
          <a:blip r:embed="rId18"/>
          <a:srcRect/>
          <a:stretch/>
        </p:blipFill>
        <p:spPr bwMode="gray">
          <a:xfrm>
            <a:off x="6984354" y="4765972"/>
            <a:ext cx="964835" cy="352165"/>
          </a:xfrm>
          <a:prstGeom prst="rect">
            <a:avLst/>
          </a:prstGeom>
          <a:ln>
            <a:noFill/>
          </a:ln>
        </p:spPr>
      </p:pic>
      <p:pic>
        <p:nvPicPr>
          <p:cNvPr id="23" name="Picture 2" descr="Diamler logo">
            <a:extLst>
              <a:ext uri="{FF2B5EF4-FFF2-40B4-BE49-F238E27FC236}">
                <a16:creationId xmlns:a16="http://schemas.microsoft.com/office/drawing/2014/main" id="{2A923A10-9DCE-4D0F-A44B-5F53F896962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386012" y="4665922"/>
            <a:ext cx="1807148" cy="2258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aboola logo">
            <a:extLst>
              <a:ext uri="{FF2B5EF4-FFF2-40B4-BE49-F238E27FC236}">
                <a16:creationId xmlns:a16="http://schemas.microsoft.com/office/drawing/2014/main" id="{11C26065-EFA2-45CE-90D4-F94A64B6BD2D}"/>
              </a:ext>
            </a:extLst>
          </p:cNvPr>
          <p:cNvPicPr>
            <a:picLocks noChangeAspect="1"/>
          </p:cNvPicPr>
          <p:nvPr/>
        </p:nvPicPr>
        <p:blipFill>
          <a:blip r:embed="rId20"/>
          <a:stretch>
            <a:fillRect/>
          </a:stretch>
        </p:blipFill>
        <p:spPr>
          <a:xfrm>
            <a:off x="1126346" y="5926436"/>
            <a:ext cx="1219209" cy="365200"/>
          </a:xfrm>
          <a:prstGeom prst="rect">
            <a:avLst/>
          </a:prstGeom>
        </p:spPr>
      </p:pic>
      <p:pic>
        <p:nvPicPr>
          <p:cNvPr id="1026" name="Picture 2" descr="Grab logo">
            <a:extLst>
              <a:ext uri="{FF2B5EF4-FFF2-40B4-BE49-F238E27FC236}">
                <a16:creationId xmlns:a16="http://schemas.microsoft.com/office/drawing/2014/main" id="{8005BE29-8D07-4D13-A932-6662280193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863175" y="5728567"/>
            <a:ext cx="1355426" cy="5259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Hilo logo">
            <a:extLst>
              <a:ext uri="{FF2B5EF4-FFF2-40B4-BE49-F238E27FC236}">
                <a16:creationId xmlns:a16="http://schemas.microsoft.com/office/drawing/2014/main" id="{9D0493E7-3FEE-4918-9BB4-9F984EC55A5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36481" y="5518188"/>
            <a:ext cx="1060581" cy="882612"/>
          </a:xfrm>
          <a:prstGeom prst="rect">
            <a:avLst/>
          </a:prstGeom>
          <a:solidFill>
            <a:srgbClr val="FFFFFF"/>
          </a:solidFill>
        </p:spPr>
        <p:style>
          <a:lnRef idx="0">
            <a:scrgbClr r="0" g="0" b="0"/>
          </a:lnRef>
          <a:fillRef idx="0">
            <a:scrgbClr r="0" g="0" b="0"/>
          </a:fillRef>
          <a:effectRef idx="0">
            <a:scrgbClr r="0" g="0" b="0"/>
          </a:effectRef>
          <a:fontRef idx="major"/>
        </p:style>
      </p:pic>
      <p:pic>
        <p:nvPicPr>
          <p:cNvPr id="2050" name="Picture 2" descr="Checkpoint logo">
            <a:extLst>
              <a:ext uri="{FF2B5EF4-FFF2-40B4-BE49-F238E27FC236}">
                <a16:creationId xmlns:a16="http://schemas.microsoft.com/office/drawing/2014/main" id="{8E527683-5144-4C67-A4ED-801659946DF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89097" y="5698705"/>
            <a:ext cx="2200979" cy="37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3350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A5E88-8CAF-41B2-A2AA-972F85F9711A}"/>
              </a:ext>
            </a:extLst>
          </p:cNvPr>
          <p:cNvSpPr>
            <a:spLocks noGrp="1"/>
          </p:cNvSpPr>
          <p:nvPr>
            <p:ph type="title"/>
          </p:nvPr>
        </p:nvSpPr>
        <p:spPr>
          <a:xfrm>
            <a:off x="588963" y="457200"/>
            <a:ext cx="11017250" cy="1107996"/>
          </a:xfrm>
        </p:spPr>
        <p:txBody>
          <a:bodyPr/>
          <a:lstStyle/>
          <a:p>
            <a:r>
              <a:rPr lang="en-US" dirty="0"/>
              <a:t>Customers are saying about </a:t>
            </a:r>
            <a:r>
              <a:rPr lang="en-US" dirty="0">
                <a:solidFill>
                  <a:schemeClr val="accent2"/>
                </a:solidFill>
              </a:rPr>
              <a:t>Azure Data Explorer</a:t>
            </a:r>
            <a:br>
              <a:rPr lang="en-US" dirty="0"/>
            </a:br>
            <a:endParaRPr lang="en-US" dirty="0"/>
          </a:p>
        </p:txBody>
      </p:sp>
      <p:pic>
        <p:nvPicPr>
          <p:cNvPr id="10" name="Picture 9" descr="ADX logo">
            <a:extLst>
              <a:ext uri="{FF2B5EF4-FFF2-40B4-BE49-F238E27FC236}">
                <a16:creationId xmlns:a16="http://schemas.microsoft.com/office/drawing/2014/main" id="{62191E1A-B476-4895-88A8-766F28541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1" name="TextBox 10">
            <a:extLst>
              <a:ext uri="{FF2B5EF4-FFF2-40B4-BE49-F238E27FC236}">
                <a16:creationId xmlns:a16="http://schemas.microsoft.com/office/drawing/2014/main" id="{67C8E6B1-4DD2-4859-94D8-B5AA008BDABC}"/>
              </a:ext>
              <a:ext uri="{C183D7F6-B498-43B3-948B-1728B52AA6E4}">
                <adec:decorative xmlns:adec="http://schemas.microsoft.com/office/drawing/2017/decorative" val="1"/>
              </a:ext>
            </a:extLst>
          </p:cNvPr>
          <p:cNvSpPr txBox="1"/>
          <p:nvPr/>
        </p:nvSpPr>
        <p:spPr>
          <a:xfrm>
            <a:off x="585216" y="2017713"/>
            <a:ext cx="5258236"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sp>
        <p:nvSpPr>
          <p:cNvPr id="5" name="TextBox 4">
            <a:extLst>
              <a:ext uri="{FF2B5EF4-FFF2-40B4-BE49-F238E27FC236}">
                <a16:creationId xmlns:a16="http://schemas.microsoft.com/office/drawing/2014/main" id="{75528DE7-A5FB-4057-A3C2-FAE70131251F}"/>
              </a:ext>
            </a:extLst>
          </p:cNvPr>
          <p:cNvSpPr txBox="1"/>
          <p:nvPr/>
        </p:nvSpPr>
        <p:spPr>
          <a:xfrm>
            <a:off x="588962" y="2275142"/>
            <a:ext cx="4997349" cy="1292621"/>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dirty="0">
                <a:latin typeface="Segoe UI Light" panose="020B0502040204020203" pitchFamily="34" charset="0"/>
                <a:cs typeface="Segoe UI Light" panose="020B0502040204020203" pitchFamily="34" charset="0"/>
              </a:rPr>
              <a:t>“In terms of usability it is beyond compare any other database query language we have used so far.”</a:t>
            </a:r>
          </a:p>
        </p:txBody>
      </p:sp>
      <p:sp>
        <p:nvSpPr>
          <p:cNvPr id="2" name="TextBox 1">
            <a:extLst>
              <a:ext uri="{FF2B5EF4-FFF2-40B4-BE49-F238E27FC236}">
                <a16:creationId xmlns:a16="http://schemas.microsoft.com/office/drawing/2014/main" id="{F9FA4076-66ED-4B91-A010-F36BA9EF415E}"/>
              </a:ext>
            </a:extLst>
          </p:cNvPr>
          <p:cNvSpPr txBox="1"/>
          <p:nvPr/>
        </p:nvSpPr>
        <p:spPr>
          <a:xfrm>
            <a:off x="3605813" y="4014957"/>
            <a:ext cx="1746686" cy="734840"/>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Emilian </a:t>
            </a:r>
            <a:r>
              <a:rPr lang="en-US" sz="1400" i="1" dirty="0" err="1">
                <a:latin typeface="Segoe UI Light" panose="020B0502040204020203" pitchFamily="34" charset="0"/>
                <a:cs typeface="Segoe UI Light" panose="020B0502040204020203" pitchFamily="34" charset="0"/>
              </a:rPr>
              <a:t>Ertel</a:t>
            </a:r>
            <a:br>
              <a:rPr lang="en-US" sz="1400" i="1" dirty="0">
                <a:latin typeface="Segoe UI Light" panose="020B0502040204020203" pitchFamily="34" charset="0"/>
                <a:cs typeface="Segoe UI Light" panose="020B0502040204020203" pitchFamily="34" charset="0"/>
              </a:rPr>
            </a:br>
            <a:r>
              <a:rPr lang="en-US" sz="1400" i="1" dirty="0">
                <a:latin typeface="Segoe UI Light" panose="020B0502040204020203" pitchFamily="34" charset="0"/>
                <a:cs typeface="Segoe UI Light" panose="020B0502040204020203" pitchFamily="34" charset="0"/>
              </a:rPr>
              <a:t>Senior Key Expert</a:t>
            </a:r>
          </a:p>
        </p:txBody>
      </p:sp>
      <p:pic>
        <p:nvPicPr>
          <p:cNvPr id="17" name="Picture 16" descr="Siemens healthineers logo">
            <a:extLst>
              <a:ext uri="{FF2B5EF4-FFF2-40B4-BE49-F238E27FC236}">
                <a16:creationId xmlns:a16="http://schemas.microsoft.com/office/drawing/2014/main" id="{5E713EAB-8A5C-D84C-81FE-2D0ADA233955}"/>
              </a:ext>
            </a:extLst>
          </p:cNvPr>
          <p:cNvPicPr>
            <a:picLocks noChangeAspect="1"/>
          </p:cNvPicPr>
          <p:nvPr/>
        </p:nvPicPr>
        <p:blipFill>
          <a:blip r:embed="rId4"/>
          <a:stretch>
            <a:fillRect/>
          </a:stretch>
        </p:blipFill>
        <p:spPr>
          <a:xfrm>
            <a:off x="3605813" y="4719636"/>
            <a:ext cx="1980499" cy="485221"/>
          </a:xfrm>
          <a:prstGeom prst="rect">
            <a:avLst/>
          </a:prstGeom>
        </p:spPr>
      </p:pic>
      <p:sp>
        <p:nvSpPr>
          <p:cNvPr id="23" name="TextBox 22">
            <a:extLst>
              <a:ext uri="{FF2B5EF4-FFF2-40B4-BE49-F238E27FC236}">
                <a16:creationId xmlns:a16="http://schemas.microsoft.com/office/drawing/2014/main" id="{D1AC6097-B6EB-4689-82FE-7BFE8C13F8F8}"/>
              </a:ext>
              <a:ext uri="{C183D7F6-B498-43B3-948B-1728B52AA6E4}">
                <adec:decorative xmlns:adec="http://schemas.microsoft.com/office/drawing/2017/decorative" val="1"/>
              </a:ext>
            </a:extLst>
          </p:cNvPr>
          <p:cNvSpPr txBox="1"/>
          <p:nvPr/>
        </p:nvSpPr>
        <p:spPr>
          <a:xfrm>
            <a:off x="6348549" y="2026152"/>
            <a:ext cx="5260839"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sp>
        <p:nvSpPr>
          <p:cNvPr id="29" name="TextBox 28">
            <a:extLst>
              <a:ext uri="{FF2B5EF4-FFF2-40B4-BE49-F238E27FC236}">
                <a16:creationId xmlns:a16="http://schemas.microsoft.com/office/drawing/2014/main" id="{408A286F-5249-450F-BFF8-737968F774A9}"/>
              </a:ext>
            </a:extLst>
          </p:cNvPr>
          <p:cNvSpPr txBox="1"/>
          <p:nvPr/>
        </p:nvSpPr>
        <p:spPr>
          <a:xfrm>
            <a:off x="6505303" y="2342414"/>
            <a:ext cx="5005111" cy="112642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dirty="0">
                <a:latin typeface="Segoe UI Light" panose="020B0502040204020203" pitchFamily="34" charset="0"/>
                <a:cs typeface="Segoe UI Light" panose="020B0502040204020203" pitchFamily="34" charset="0"/>
              </a:rPr>
              <a:t>“The solution was so simple that we were up and running in a week, ingesting and analyzing 17 TB of data per day.”</a:t>
            </a:r>
          </a:p>
        </p:txBody>
      </p:sp>
      <p:sp>
        <p:nvSpPr>
          <p:cNvPr id="28" name="TextBox 27">
            <a:extLst>
              <a:ext uri="{FF2B5EF4-FFF2-40B4-BE49-F238E27FC236}">
                <a16:creationId xmlns:a16="http://schemas.microsoft.com/office/drawing/2014/main" id="{CDA690D2-E3FA-47E1-9418-7431EBFA3A19}"/>
              </a:ext>
            </a:extLst>
          </p:cNvPr>
          <p:cNvSpPr txBox="1"/>
          <p:nvPr/>
        </p:nvSpPr>
        <p:spPr>
          <a:xfrm>
            <a:off x="9418703" y="3838640"/>
            <a:ext cx="1899486" cy="734841"/>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Ariel </a:t>
            </a:r>
            <a:r>
              <a:rPr lang="en-US" sz="1400" i="1" dirty="0" err="1">
                <a:latin typeface="Segoe UI Light" panose="020B0502040204020203" pitchFamily="34" charset="0"/>
                <a:cs typeface="Segoe UI Light" panose="020B0502040204020203" pitchFamily="34" charset="0"/>
              </a:rPr>
              <a:t>Pisetzky</a:t>
            </a:r>
            <a:endParaRPr lang="en-US" sz="1400" i="1" dirty="0">
              <a:latin typeface="Segoe UI Light" panose="020B0502040204020203" pitchFamily="34" charset="0"/>
              <a:cs typeface="Segoe UI Light" panose="020B0502040204020203" pitchFamily="34" charset="0"/>
            </a:endParaRPr>
          </a:p>
          <a:p>
            <a:pPr algn="r" defTabSz="914225" fontAlgn="ctr">
              <a:defRPr/>
            </a:pPr>
            <a:r>
              <a:rPr lang="en-US" sz="1400" i="1" dirty="0">
                <a:latin typeface="Segoe UI Light" panose="020B0502040204020203" pitchFamily="34" charset="0"/>
                <a:cs typeface="Segoe UI Light" panose="020B0502040204020203" pitchFamily="34" charset="0"/>
              </a:rPr>
              <a:t>Vice President of IT</a:t>
            </a:r>
          </a:p>
        </p:txBody>
      </p:sp>
      <p:pic>
        <p:nvPicPr>
          <p:cNvPr id="22" name="Picture 21" descr="Taboola logo">
            <a:extLst>
              <a:ext uri="{FF2B5EF4-FFF2-40B4-BE49-F238E27FC236}">
                <a16:creationId xmlns:a16="http://schemas.microsoft.com/office/drawing/2014/main" id="{DF390331-3031-334C-93E5-5D227C2D6BE6}"/>
              </a:ext>
            </a:extLst>
          </p:cNvPr>
          <p:cNvPicPr>
            <a:picLocks noChangeAspect="1"/>
          </p:cNvPicPr>
          <p:nvPr/>
        </p:nvPicPr>
        <p:blipFill>
          <a:blip r:embed="rId5"/>
          <a:stretch>
            <a:fillRect/>
          </a:stretch>
        </p:blipFill>
        <p:spPr>
          <a:xfrm>
            <a:off x="9587420" y="4543319"/>
            <a:ext cx="1730769" cy="418928"/>
          </a:xfrm>
          <a:prstGeom prst="rect">
            <a:avLst/>
          </a:prstGeom>
        </p:spPr>
      </p:pic>
    </p:spTree>
    <p:extLst>
      <p:ext uri="{BB962C8B-B14F-4D97-AF65-F5344CB8AC3E}">
        <p14:creationId xmlns:p14="http://schemas.microsoft.com/office/powerpoint/2010/main" val="31840072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 Daimler Trucks going to go it alone? - FreightWaves">
            <a:extLst>
              <a:ext uri="{FF2B5EF4-FFF2-40B4-BE49-F238E27FC236}">
                <a16:creationId xmlns:a16="http://schemas.microsoft.com/office/drawing/2014/main" id="{DC59A5C6-5855-4A80-9183-43B7EED3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6CB626A-24A2-4EF6-BA7B-302450355557}"/>
              </a:ext>
            </a:extLst>
          </p:cNvPr>
          <p:cNvSpPr>
            <a:spLocks noGrp="1"/>
          </p:cNvSpPr>
          <p:nvPr>
            <p:ph type="title"/>
          </p:nvPr>
        </p:nvSpPr>
        <p:spPr>
          <a:xfrm>
            <a:off x="483761" y="535578"/>
            <a:ext cx="7127530" cy="1107996"/>
          </a:xfrm>
        </p:spPr>
        <p:txBody>
          <a:bodyPr/>
          <a:lstStyle/>
          <a:p>
            <a:r>
              <a:rPr lang="en-US" dirty="0"/>
              <a:t>Connected Trucks</a:t>
            </a:r>
            <a:br>
              <a:rPr lang="en-US" dirty="0"/>
            </a:br>
            <a:r>
              <a:rPr lang="en-US" dirty="0"/>
              <a:t>Connected Factories</a:t>
            </a:r>
          </a:p>
        </p:txBody>
      </p:sp>
      <p:pic>
        <p:nvPicPr>
          <p:cNvPr id="1026" name="Picture 2" descr="Daimler logo">
            <a:extLst>
              <a:ext uri="{FF2B5EF4-FFF2-40B4-BE49-F238E27FC236}">
                <a16:creationId xmlns:a16="http://schemas.microsoft.com/office/drawing/2014/main" id="{10F93AB2-7F49-41BC-AD0E-B5DDDC58C70E}"/>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788329" y="2422372"/>
            <a:ext cx="2833596" cy="354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DC7F10-32C7-4580-8E3A-02A00481FFD2}"/>
              </a:ext>
            </a:extLst>
          </p:cNvPr>
          <p:cNvSpPr txBox="1"/>
          <p:nvPr/>
        </p:nvSpPr>
        <p:spPr>
          <a:xfrm>
            <a:off x="7788329" y="3016792"/>
            <a:ext cx="2833596"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Ingesting </a:t>
            </a:r>
            <a:r>
              <a:rPr lang="en-US" sz="2000" b="1" dirty="0">
                <a:solidFill>
                  <a:schemeClr val="accent2"/>
                </a:solidFill>
                <a:effectLst/>
                <a:ea typeface="Calibri" panose="020F0502020204030204" pitchFamily="34" charset="0"/>
                <a:cs typeface="Arial" panose="020B0604020202020204" pitchFamily="34" charset="0"/>
              </a:rPr>
              <a:t>9 trillion </a:t>
            </a:r>
            <a:r>
              <a:rPr lang="en-US" sz="2000" dirty="0">
                <a:effectLst/>
                <a:ea typeface="Calibri" panose="020F0502020204030204" pitchFamily="34" charset="0"/>
                <a:cs typeface="Arial" panose="020B0604020202020204" pitchFamily="34" charset="0"/>
              </a:rPr>
              <a:t>rows and 900+ terabytes of data!!! </a:t>
            </a:r>
            <a:endParaRPr lang="en-US" sz="2000" dirty="0"/>
          </a:p>
        </p:txBody>
      </p:sp>
    </p:spTree>
    <p:extLst>
      <p:ext uri="{BB962C8B-B14F-4D97-AF65-F5344CB8AC3E}">
        <p14:creationId xmlns:p14="http://schemas.microsoft.com/office/powerpoint/2010/main" val="38925093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D9926-E841-4D62-91F9-0F14000BC827}"/>
              </a:ext>
            </a:extLst>
          </p:cNvPr>
          <p:cNvSpPr>
            <a:spLocks noGrp="1"/>
          </p:cNvSpPr>
          <p:nvPr>
            <p:ph type="title"/>
          </p:nvPr>
        </p:nvSpPr>
        <p:spPr>
          <a:xfrm>
            <a:off x="455994" y="-3558191"/>
            <a:ext cx="7454643" cy="3558191"/>
          </a:xfrm>
        </p:spPr>
        <p:txBody>
          <a:bodyPr vert="horz" wrap="square" lIns="0" tIns="0" rIns="0" bIns="0" rtlCol="0" anchor="b" anchorCtr="0">
            <a:noAutofit/>
          </a:bodyPr>
          <a:lstStyle/>
          <a:p>
            <a:r>
              <a:rPr lang="en-US" dirty="0"/>
              <a:t>Customer case study - Bosch</a:t>
            </a:r>
          </a:p>
        </p:txBody>
      </p:sp>
      <p:pic>
        <p:nvPicPr>
          <p:cNvPr id="5" name="Picture 4">
            <a:extLst>
              <a:ext uri="{FF2B5EF4-FFF2-40B4-BE49-F238E27FC236}">
                <a16:creationId xmlns:a16="http://schemas.microsoft.com/office/drawing/2014/main" id="{F00678E0-FB85-4786-8328-0C43F2BDC9EE}"/>
              </a:ext>
              <a:ext uri="{C183D7F6-B498-43B3-948B-1728B52AA6E4}">
                <adec:decorative xmlns:adec="http://schemas.microsoft.com/office/drawing/2017/decorative" val="1"/>
              </a:ext>
            </a:extLst>
          </p:cNvPr>
          <p:cNvPicPr>
            <a:picLocks noChangeAspect="1"/>
          </p:cNvPicPr>
          <p:nvPr/>
        </p:nvPicPr>
        <p:blipFill rotWithShape="1">
          <a:blip r:embed="rId3"/>
          <a:srcRect l="783" t="1770" r="11111"/>
          <a:stretch/>
        </p:blipFill>
        <p:spPr>
          <a:xfrm>
            <a:off x="0" y="0"/>
            <a:ext cx="12192001" cy="7577894"/>
          </a:xfrm>
          <a:prstGeom prst="rect">
            <a:avLst/>
          </a:prstGeom>
        </p:spPr>
      </p:pic>
      <p:pic>
        <p:nvPicPr>
          <p:cNvPr id="3074" name="Picture 2" descr="Bosch logo">
            <a:extLst>
              <a:ext uri="{FF2B5EF4-FFF2-40B4-BE49-F238E27FC236}">
                <a16:creationId xmlns:a16="http://schemas.microsoft.com/office/drawing/2014/main" id="{341E0FD7-F338-4917-B561-1C9CAC1399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38" y="2308567"/>
            <a:ext cx="2607325" cy="6178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5DA847-31B7-4BFC-BB99-AAB991406EB7}"/>
              </a:ext>
            </a:extLst>
          </p:cNvPr>
          <p:cNvSpPr txBox="1"/>
          <p:nvPr/>
        </p:nvSpPr>
        <p:spPr>
          <a:xfrm>
            <a:off x="595238" y="3016792"/>
            <a:ext cx="3768212"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Leveraging Azure Data Explorer for powering Energy and Building Solutions</a:t>
            </a:r>
            <a:endParaRPr lang="en-US" sz="2000" dirty="0"/>
          </a:p>
        </p:txBody>
      </p:sp>
    </p:spTree>
    <p:extLst>
      <p:ext uri="{BB962C8B-B14F-4D97-AF65-F5344CB8AC3E}">
        <p14:creationId xmlns:p14="http://schemas.microsoft.com/office/powerpoint/2010/main" val="3262378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8DF16C-FDD5-4043-803D-BF2A93E75FF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case study – Buhler Insights</a:t>
            </a:r>
          </a:p>
        </p:txBody>
      </p:sp>
      <p:pic>
        <p:nvPicPr>
          <p:cNvPr id="6146" name="Picture 2" descr="Microsoft Customer Story-Bühler Group enables intelligent manufacturing  insights for a safer, greener tomorrow">
            <a:extLst>
              <a:ext uri="{FF2B5EF4-FFF2-40B4-BE49-F238E27FC236}">
                <a16:creationId xmlns:a16="http://schemas.microsoft.com/office/drawing/2014/main" id="{A31C0571-3943-4D45-BC5D-D8E967740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4" r="403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tory logo">
            <a:extLst>
              <a:ext uri="{FF2B5EF4-FFF2-40B4-BE49-F238E27FC236}">
                <a16:creationId xmlns:a16="http://schemas.microsoft.com/office/drawing/2014/main" id="{B36BEC2C-E416-4DF7-87BD-E0B0B047C5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 y="611186"/>
            <a:ext cx="1477328" cy="1477328"/>
          </a:xfrm>
          <a:prstGeom prst="rect">
            <a:avLst/>
          </a:prstGeom>
          <a:solidFill>
            <a:schemeClr val="tx1"/>
          </a:solidFill>
        </p:spPr>
      </p:pic>
      <p:sp>
        <p:nvSpPr>
          <p:cNvPr id="3" name="TextBox 2">
            <a:extLst>
              <a:ext uri="{FF2B5EF4-FFF2-40B4-BE49-F238E27FC236}">
                <a16:creationId xmlns:a16="http://schemas.microsoft.com/office/drawing/2014/main" id="{03493317-3577-4530-82F5-D8551A6CC8A8}"/>
              </a:ext>
            </a:extLst>
          </p:cNvPr>
          <p:cNvSpPr txBox="1"/>
          <p:nvPr/>
        </p:nvSpPr>
        <p:spPr>
          <a:xfrm>
            <a:off x="584200" y="2231707"/>
            <a:ext cx="5515710" cy="923784"/>
          </a:xfrm>
          <a:prstGeom prst="rect">
            <a:avLst/>
          </a:prstGeom>
          <a:solidFill>
            <a:schemeClr val="bg1"/>
          </a:solidFill>
          <a:ln>
            <a:solidFill>
              <a:schemeClr val="accent1"/>
            </a:solidFill>
          </a:ln>
        </p:spPr>
        <p:txBody>
          <a:bodyPr wrap="square">
            <a:noAutofit/>
          </a:bodyPr>
          <a:lstStyle/>
          <a:p>
            <a:r>
              <a:rPr lang="en-US" sz="2000" b="0" i="0" dirty="0" err="1">
                <a:effectLst/>
                <a:latin typeface="SegoeUI"/>
              </a:rPr>
              <a:t>Bühler</a:t>
            </a:r>
            <a:r>
              <a:rPr lang="en-US" sz="2000" b="0" i="0" dirty="0">
                <a:effectLst/>
                <a:latin typeface="SegoeUI"/>
              </a:rPr>
              <a:t> Group enables intelligent manufacturing insights for a safer, greener tomorrow</a:t>
            </a:r>
            <a:endParaRPr lang="en-US" sz="2000" dirty="0"/>
          </a:p>
        </p:txBody>
      </p:sp>
      <p:sp>
        <p:nvSpPr>
          <p:cNvPr id="2" name="TextBox 1">
            <a:extLst>
              <a:ext uri="{FF2B5EF4-FFF2-40B4-BE49-F238E27FC236}">
                <a16:creationId xmlns:a16="http://schemas.microsoft.com/office/drawing/2014/main" id="{BDDF6AB7-9F43-47A1-8BCC-58572667D98A}"/>
              </a:ext>
            </a:extLst>
          </p:cNvPr>
          <p:cNvSpPr txBox="1"/>
          <p:nvPr/>
        </p:nvSpPr>
        <p:spPr>
          <a:xfrm>
            <a:off x="584200" y="3155491"/>
            <a:ext cx="5515710" cy="1477328"/>
          </a:xfrm>
          <a:prstGeom prst="rect">
            <a:avLst/>
          </a:prstGeom>
          <a:solidFill>
            <a:schemeClr val="tx1">
              <a:alpha val="61000"/>
            </a:schemeClr>
          </a:solidFill>
          <a:effectLst/>
        </p:spPr>
        <p:txBody>
          <a:bodyPr wrap="square">
            <a:spAutoFit/>
          </a:bodyPr>
          <a:lstStyle/>
          <a:p>
            <a:pPr algn="l"/>
            <a:r>
              <a:rPr lang="en-US" dirty="0">
                <a:solidFill>
                  <a:schemeClr val="bg1"/>
                </a:solidFill>
                <a:latin typeface="SegoeUI"/>
              </a:rPr>
              <a:t>W</a:t>
            </a:r>
            <a:r>
              <a:rPr lang="en-US" b="0" i="0" dirty="0">
                <a:solidFill>
                  <a:schemeClr val="bg1"/>
                </a:solidFill>
                <a:effectLst/>
                <a:latin typeface="SegoeUI"/>
              </a:rPr>
              <a:t>ith the help of the </a:t>
            </a:r>
            <a:r>
              <a:rPr lang="en-US" b="0" i="0" dirty="0" err="1">
                <a:solidFill>
                  <a:schemeClr val="bg1"/>
                </a:solidFill>
                <a:effectLst/>
                <a:latin typeface="SegoeUI"/>
              </a:rPr>
              <a:t>Bühler</a:t>
            </a:r>
            <a:r>
              <a:rPr lang="en-US" b="0" i="0" dirty="0">
                <a:solidFill>
                  <a:schemeClr val="bg1"/>
                </a:solidFill>
                <a:effectLst/>
                <a:latin typeface="SegoeUI"/>
              </a:rPr>
              <a:t> Insights platform and Microsoft Azure Data Explorer, </a:t>
            </a:r>
            <a:r>
              <a:rPr lang="en-US" b="0" i="0" dirty="0" err="1">
                <a:solidFill>
                  <a:schemeClr val="bg1"/>
                </a:solidFill>
                <a:effectLst/>
                <a:latin typeface="SegoeUI"/>
              </a:rPr>
              <a:t>Bühler’s</a:t>
            </a:r>
            <a:r>
              <a:rPr lang="en-US" b="0" i="0" dirty="0">
                <a:solidFill>
                  <a:schemeClr val="bg1"/>
                </a:solidFill>
                <a:effectLst/>
                <a:latin typeface="SegoeUI"/>
              </a:rPr>
              <a:t> customers are finding new ways to optimize their operations, reducing waste and energy usage, while increasing output.</a:t>
            </a:r>
          </a:p>
        </p:txBody>
      </p:sp>
    </p:spTree>
    <p:extLst>
      <p:ext uri="{BB962C8B-B14F-4D97-AF65-F5344CB8AC3E}">
        <p14:creationId xmlns:p14="http://schemas.microsoft.com/office/powerpoint/2010/main" val="24557527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12BDC-30D1-4708-B6BC-55E52A58631C}"/>
              </a:ext>
            </a:extLst>
          </p:cNvPr>
          <p:cNvSpPr>
            <a:spLocks noGrp="1"/>
          </p:cNvSpPr>
          <p:nvPr>
            <p:ph type="title"/>
          </p:nvPr>
        </p:nvSpPr>
        <p:spPr>
          <a:xfrm>
            <a:off x="588263" y="2979539"/>
            <a:ext cx="4167887" cy="553998"/>
          </a:xfrm>
        </p:spPr>
        <p:txBody>
          <a:bodyPr/>
          <a:lstStyle/>
          <a:p>
            <a:r>
              <a:rPr lang="en-US" dirty="0"/>
              <a:t>Integration Patterns</a:t>
            </a:r>
          </a:p>
        </p:txBody>
      </p:sp>
      <p:sp>
        <p:nvSpPr>
          <p:cNvPr id="4" name="Text Placeholder 3">
            <a:extLst>
              <a:ext uri="{FF2B5EF4-FFF2-40B4-BE49-F238E27FC236}">
                <a16:creationId xmlns:a16="http://schemas.microsoft.com/office/drawing/2014/main" id="{03983849-0D70-4F22-9392-B625D4C86D34}"/>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F0572781-4452-40A9-AE82-D21187DBE10B}"/>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F36F845F-C9AD-4B2F-9E2A-EE793A1C3576}"/>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527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Streaming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26354" y="1060546"/>
            <a:ext cx="5446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Land your data in ADX and then export to the data lake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Architecture showing how to stream data into ADX and do the batch ingestion into Synapse&#10;">
            <a:extLst>
              <a:ext uri="{FF2B5EF4-FFF2-40B4-BE49-F238E27FC236}">
                <a16:creationId xmlns:a16="http://schemas.microsoft.com/office/drawing/2014/main" id="{C954D8F0-94F2-48F2-BCCD-1894E5E7D530}"/>
              </a:ext>
            </a:extLst>
          </p:cNvPr>
          <p:cNvGrpSpPr/>
          <p:nvPr/>
        </p:nvGrpSpPr>
        <p:grpSpPr>
          <a:xfrm>
            <a:off x="1555299" y="1735878"/>
            <a:ext cx="9427105" cy="4283482"/>
            <a:chOff x="1555299" y="1735878"/>
            <a:chExt cx="9427105" cy="4283482"/>
          </a:xfrm>
        </p:grpSpPr>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41" name="Group 40" descr="Showing a picture that represent data stored in a blob container">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59" name="Straight Arrow Connector 58" descr="Data in being ingested using ADF pipeline">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 name="Group 1" descr="Showing different type of data input that can be ingested into ADX (Unstructured logs, Media/CDN logs, Custom business app logs)">
              <a:extLst>
                <a:ext uri="{FF2B5EF4-FFF2-40B4-BE49-F238E27FC236}">
                  <a16:creationId xmlns:a16="http://schemas.microsoft.com/office/drawing/2014/main" id="{06D1BB43-9D0D-4A67-A503-4E9FBDCEE824}"/>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 uri="{C183D7F6-B498-43B3-948B-1728B52AA6E4}">
                    <adec:decorative xmlns:adec="http://schemas.microsoft.com/office/drawing/2017/decorative" val="1"/>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descr="Represent media log or CDN logs">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descr="Picture showing unstructured data as file icon">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descr="showings logs picture representing unstructured data">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descr="showing data that is being generated in custom business applications">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120" name="Straight Arrow Connector 119" descr="showing a reference of connecting Azure Synapse analytics to Azure Analysis service for Power BI">
              <a:extLst>
                <a:ext uri="{FF2B5EF4-FFF2-40B4-BE49-F238E27FC236}">
                  <a16:creationId xmlns:a16="http://schemas.microsoft.com/office/drawing/2014/main" id="{D57DB5EE-CCA7-4BFC-9AC7-A9D3107430CE}"/>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8" name="Group 7">
              <a:extLst>
                <a:ext uri="{FF2B5EF4-FFF2-40B4-BE49-F238E27FC236}">
                  <a16:creationId xmlns:a16="http://schemas.microsoft.com/office/drawing/2014/main" id="{39A22314-ADE3-4581-8BEA-E6233FEC9262}"/>
                </a:ext>
                <a:ext uri="{C183D7F6-B498-43B3-948B-1728B52AA6E4}">
                  <adec:decorative xmlns:adec="http://schemas.microsoft.com/office/drawing/2017/decorative" val="1"/>
                </a:ext>
              </a:extLst>
            </p:cNvPr>
            <p:cNvGrpSpPr/>
            <p:nvPr/>
          </p:nvGrpSpPr>
          <p:grpSpPr>
            <a:xfrm>
              <a:off x="4916933" y="5342464"/>
              <a:ext cx="1826593" cy="0"/>
              <a:chOff x="4916933" y="5342464"/>
              <a:chExt cx="1826593" cy="0"/>
            </a:xfrm>
          </p:grpSpPr>
          <p:cxnSp>
            <p:nvCxnSpPr>
              <p:cNvPr id="81" name="Straight Arrow Connector 80" descr="ingestion data from ADF in batch mode to  Synapse">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descr="showing data is being ingested using Kafka">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 uri="{C183D7F6-B498-43B3-948B-1728B52AA6E4}">
                  <adec:decorative xmlns:adec="http://schemas.microsoft.com/office/drawing/2017/decorative" val="1"/>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 uri="{C183D7F6-B498-43B3-948B-1728B52AA6E4}">
                  <adec:decorative xmlns:adec="http://schemas.microsoft.com/office/drawing/2017/decorative" val="1"/>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 name="Group 3" descr="Showing Event Hub, IoT hub , Kafka and ADF">
              <a:extLst>
                <a:ext uri="{FF2B5EF4-FFF2-40B4-BE49-F238E27FC236}">
                  <a16:creationId xmlns:a16="http://schemas.microsoft.com/office/drawing/2014/main" id="{D08C1244-BC40-4AB1-8C14-5E6D3EF1863D}"/>
                </a:ext>
              </a:extLst>
            </p:cNvPr>
            <p:cNvGrpSpPr/>
            <p:nvPr/>
          </p:nvGrpSpPr>
          <p:grpSpPr>
            <a:xfrm>
              <a:off x="3752154" y="2254295"/>
              <a:ext cx="1330814" cy="3597668"/>
              <a:chOff x="3752154" y="2254295"/>
              <a:chExt cx="1330814" cy="3597668"/>
            </a:xfrm>
          </p:grpSpPr>
          <p:grpSp>
            <p:nvGrpSpPr>
              <p:cNvPr id="51" name="Group 50" descr="Azure Data Factory logo">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7" name="Group 6">
              <a:extLst>
                <a:ext uri="{FF2B5EF4-FFF2-40B4-BE49-F238E27FC236}">
                  <a16:creationId xmlns:a16="http://schemas.microsoft.com/office/drawing/2014/main" id="{98369034-F92A-47EC-9A24-3BA0C84949DA}"/>
                </a:ext>
                <a:ext uri="{C183D7F6-B498-43B3-948B-1728B52AA6E4}">
                  <adec:decorative xmlns:adec="http://schemas.microsoft.com/office/drawing/2017/decorative" val="1"/>
                </a:ext>
              </a:extLst>
            </p:cNvPr>
            <p:cNvGrpSpPr/>
            <p:nvPr/>
          </p:nvGrpSpPr>
          <p:grpSpPr>
            <a:xfrm>
              <a:off x="8201500" y="2534476"/>
              <a:ext cx="2155704" cy="3317487"/>
              <a:chOff x="8201500" y="2534476"/>
              <a:chExt cx="2155704" cy="3317487"/>
            </a:xfrm>
          </p:grpSpPr>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Logo of Azure Analysis service">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1" name="Connector: Elbow 170">
                <a:extLst>
                  <a:ext uri="{FF2B5EF4-FFF2-40B4-BE49-F238E27FC236}">
                    <a16:creationId xmlns:a16="http://schemas.microsoft.com/office/drawing/2014/main" id="{4EE276A2-13FE-4D63-B5EB-63865394D7D3}"/>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175" name="Straight Arrow Connector 174">
              <a:extLst>
                <a:ext uri="{FF2B5EF4-FFF2-40B4-BE49-F238E27FC236}">
                  <a16:creationId xmlns:a16="http://schemas.microsoft.com/office/drawing/2014/main" id="{C0FB507E-CB7E-454F-81A8-77A1A7141EB9}"/>
                </a:ext>
                <a:ext uri="{C183D7F6-B498-43B3-948B-1728B52AA6E4}">
                  <adec:decorative xmlns:adec="http://schemas.microsoft.com/office/drawing/2017/decorative" val="1"/>
                </a:ext>
              </a:extLst>
            </p:cNvPr>
            <p:cNvCxnSpPr>
              <a:cxnSpLocks/>
            </p:cNvCxnSpPr>
            <p:nvPr/>
          </p:nvCxnSpPr>
          <p:spPr>
            <a:xfrm>
              <a:off x="7089807" y="3023941"/>
              <a:ext cx="0" cy="407918"/>
            </a:xfrm>
            <a:prstGeom prst="straightConnector1">
              <a:avLst/>
            </a:prstGeom>
            <a:ln w="31750">
              <a:solidFill>
                <a:schemeClr val="accent4">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a:extLst>
                <a:ext uri="{FF2B5EF4-FFF2-40B4-BE49-F238E27FC236}">
                  <a16:creationId xmlns:a16="http://schemas.microsoft.com/office/drawing/2014/main" id="{60906D6A-FFBF-468F-AA6F-0F1D25159C72}"/>
                </a:ext>
                <a:ext uri="{C183D7F6-B498-43B3-948B-1728B52AA6E4}">
                  <adec:decorative xmlns:adec="http://schemas.microsoft.com/office/drawing/2017/decorative" val="1"/>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4B7D680-A1C5-4A60-88DD-17223B030167}"/>
                </a:ext>
                <a:ext uri="{C183D7F6-B498-43B3-948B-1728B52AA6E4}">
                  <adec:decorative xmlns:adec="http://schemas.microsoft.com/office/drawing/2017/decorative" val="1"/>
                </a:ext>
              </a:extLst>
            </p:cNvPr>
            <p:cNvGrpSpPr/>
            <p:nvPr/>
          </p:nvGrpSpPr>
          <p:grpSpPr>
            <a:xfrm>
              <a:off x="4619300" y="2235378"/>
              <a:ext cx="1357352" cy="1969659"/>
              <a:chOff x="4619300" y="2235378"/>
              <a:chExt cx="1357352" cy="1969659"/>
            </a:xfrm>
          </p:grpSpPr>
          <p:cxnSp>
            <p:nvCxnSpPr>
              <p:cNvPr id="164" name="Connector: Elbow 163">
                <a:extLst>
                  <a:ext uri="{FF2B5EF4-FFF2-40B4-BE49-F238E27FC236}">
                    <a16:creationId xmlns:a16="http://schemas.microsoft.com/office/drawing/2014/main" id="{F861D9C6-50DE-4E56-B8B1-C492D8F28E6E}"/>
                  </a:ext>
                </a:extLst>
              </p:cNvPr>
              <p:cNvCxnSpPr>
                <a:cxnSpLocks/>
              </p:cNvCxnSpPr>
              <p:nvPr/>
            </p:nvCxnSpPr>
            <p:spPr>
              <a:xfrm rot="5400000" flipH="1" flipV="1">
                <a:off x="4873488" y="3100773"/>
                <a:ext cx="1690108" cy="516221"/>
              </a:xfrm>
              <a:prstGeom prst="bentConnector3">
                <a:avLst>
                  <a:gd name="adj1" fmla="val 99664"/>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AA5928E-A026-4E12-85E7-A96422936D55}"/>
                  </a:ext>
                </a:extLst>
              </p:cNvPr>
              <p:cNvSpPr txBox="1"/>
              <p:nvPr/>
            </p:nvSpPr>
            <p:spPr>
              <a:xfrm>
                <a:off x="4786808" y="2235378"/>
                <a:ext cx="99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Streaming</a:t>
                </a:r>
              </a:p>
            </p:txBody>
          </p:sp>
        </p:grpSp>
        <p:sp>
          <p:nvSpPr>
            <p:cNvPr id="170" name="TextBox 169">
              <a:extLst>
                <a:ext uri="{FF2B5EF4-FFF2-40B4-BE49-F238E27FC236}">
                  <a16:creationId xmlns:a16="http://schemas.microsoft.com/office/drawing/2014/main" id="{061AFDEF-51C7-4EF8-9D52-385AE1F44C68}"/>
                </a:ext>
              </a:extLst>
            </p:cNvPr>
            <p:cNvSpPr txBox="1"/>
            <p:nvPr/>
          </p:nvSpPr>
          <p:spPr>
            <a:xfrm>
              <a:off x="7046891" y="3023330"/>
              <a:ext cx="17169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Export to Data Lake</a:t>
              </a:r>
            </a:p>
          </p:txBody>
        </p: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cxnSp>
          <p:nvCxnSpPr>
            <p:cNvPr id="185" name="Connector: Elbow 184">
              <a:extLst>
                <a:ext uri="{FF2B5EF4-FFF2-40B4-BE49-F238E27FC236}">
                  <a16:creationId xmlns:a16="http://schemas.microsoft.com/office/drawing/2014/main" id="{C4B7F3BD-D2D5-4756-8730-C207A50A8D83}"/>
                </a:ext>
                <a:ext uri="{C183D7F6-B498-43B3-948B-1728B52AA6E4}">
                  <adec:decorative xmlns:adec="http://schemas.microsoft.com/office/drawing/2017/decorative" val="1"/>
                </a:ext>
              </a:extLst>
            </p:cNvPr>
            <p:cNvCxnSpPr>
              <a:cxnSpLocks/>
              <a:endCxn id="42" idx="3"/>
            </p:cNvCxnSpPr>
            <p:nvPr/>
          </p:nvCxnSpPr>
          <p:spPr>
            <a:xfrm rot="5400000" flipH="1" flipV="1">
              <a:off x="5603140" y="4077725"/>
              <a:ext cx="1611446" cy="83028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6" name="Connector: Elbow 15">
              <a:extLst>
                <a:ext uri="{FF2B5EF4-FFF2-40B4-BE49-F238E27FC236}">
                  <a16:creationId xmlns:a16="http://schemas.microsoft.com/office/drawing/2014/main" id="{58D99764-EB51-4276-8F72-F20CC50DDE56}"/>
                </a:ext>
                <a:ext uri="{C183D7F6-B498-43B3-948B-1728B52AA6E4}">
                  <adec:decorative xmlns:adec="http://schemas.microsoft.com/office/drawing/2017/decorative" val="1"/>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9840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10ED280B-8706-4502-9E7D-5AA8303C23B0}"/>
              </a:ext>
              <a:ext uri="{C183D7F6-B498-43B3-948B-1728B52AA6E4}">
                <adec:decorative xmlns:adec="http://schemas.microsoft.com/office/drawing/2017/decorative" val="1"/>
              </a:ext>
            </a:extLst>
          </p:cNvPr>
          <p:cNvSpPr/>
          <p:nvPr/>
        </p:nvSpPr>
        <p:spPr bwMode="auto">
          <a:xfrm>
            <a:off x="5224419" y="674276"/>
            <a:ext cx="5522187" cy="555318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10" name="Oval 9">
            <a:extLst>
              <a:ext uri="{FF2B5EF4-FFF2-40B4-BE49-F238E27FC236}">
                <a16:creationId xmlns:a16="http://schemas.microsoft.com/office/drawing/2014/main" id="{94313DA5-C7B3-4099-AD32-F6D7EF270D00}"/>
              </a:ext>
              <a:ext uri="{C183D7F6-B498-43B3-948B-1728B52AA6E4}">
                <adec:decorative xmlns:adec="http://schemas.microsoft.com/office/drawing/2017/decorative" val="1"/>
              </a:ext>
            </a:extLst>
          </p:cNvPr>
          <p:cNvSpPr/>
          <p:nvPr/>
        </p:nvSpPr>
        <p:spPr bwMode="auto">
          <a:xfrm>
            <a:off x="6886174" y="2362820"/>
            <a:ext cx="2198675" cy="2211015"/>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8" name="Rectangle 7">
            <a:extLst>
              <a:ext uri="{FF2B5EF4-FFF2-40B4-BE49-F238E27FC236}">
                <a16:creationId xmlns:a16="http://schemas.microsoft.com/office/drawing/2014/main" id="{DD260D5C-F409-4C3C-A2D6-41EA33A0C932}"/>
              </a:ext>
              <a:ext uri="{C183D7F6-B498-43B3-948B-1728B52AA6E4}">
                <adec:decorative xmlns:adec="http://schemas.microsoft.com/office/drawing/2017/decorative" val="1"/>
              </a:ext>
            </a:extLst>
          </p:cNvPr>
          <p:cNvSpPr/>
          <p:nvPr/>
        </p:nvSpPr>
        <p:spPr bwMode="auto">
          <a:xfrm>
            <a:off x="-1" y="0"/>
            <a:ext cx="374081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Arc 41">
            <a:extLst>
              <a:ext uri="{FF2B5EF4-FFF2-40B4-BE49-F238E27FC236}">
                <a16:creationId xmlns:a16="http://schemas.microsoft.com/office/drawing/2014/main" id="{330C8DCC-7CC8-42EF-A650-83C5B686DBA9}"/>
              </a:ext>
              <a:ext uri="{C183D7F6-B498-43B3-948B-1728B52AA6E4}">
                <adec:decorative xmlns:adec="http://schemas.microsoft.com/office/drawing/2017/decorative" val="1"/>
              </a:ext>
            </a:extLst>
          </p:cNvPr>
          <p:cNvSpPr/>
          <p:nvPr/>
        </p:nvSpPr>
        <p:spPr bwMode="auto">
          <a:xfrm>
            <a:off x="5833908" y="1315267"/>
            <a:ext cx="4292781" cy="4292781"/>
          </a:xfrm>
          <a:prstGeom prst="arc">
            <a:avLst>
              <a:gd name="adj1" fmla="val 14432561"/>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 name="Arc 42">
            <a:extLst>
              <a:ext uri="{FF2B5EF4-FFF2-40B4-BE49-F238E27FC236}">
                <a16:creationId xmlns:a16="http://schemas.microsoft.com/office/drawing/2014/main" id="{B398EE35-581B-4576-81E2-2357B4B59F8C}"/>
              </a:ext>
              <a:ext uri="{C183D7F6-B498-43B3-948B-1728B52AA6E4}">
                <adec:decorative xmlns:adec="http://schemas.microsoft.com/office/drawing/2017/decorative" val="1"/>
              </a:ext>
            </a:extLst>
          </p:cNvPr>
          <p:cNvSpPr/>
          <p:nvPr/>
        </p:nvSpPr>
        <p:spPr bwMode="auto">
          <a:xfrm rot="16200000">
            <a:off x="5833908" y="1315267"/>
            <a:ext cx="4292781" cy="4292781"/>
          </a:xfrm>
          <a:prstGeom prst="arc">
            <a:avLst>
              <a:gd name="adj1" fmla="val 14260278"/>
              <a:gd name="adj2" fmla="val 18086495"/>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6" name="Arc 45">
            <a:extLst>
              <a:ext uri="{FF2B5EF4-FFF2-40B4-BE49-F238E27FC236}">
                <a16:creationId xmlns:a16="http://schemas.microsoft.com/office/drawing/2014/main" id="{9CA5760E-D3E5-47FC-9BBB-FA9C428571B6}"/>
              </a:ext>
              <a:ext uri="{C183D7F6-B498-43B3-948B-1728B52AA6E4}">
                <adec:decorative xmlns:adec="http://schemas.microsoft.com/office/drawing/2017/decorative" val="1"/>
              </a:ext>
            </a:extLst>
          </p:cNvPr>
          <p:cNvSpPr/>
          <p:nvPr/>
        </p:nvSpPr>
        <p:spPr bwMode="auto">
          <a:xfrm rot="10800000">
            <a:off x="5833907" y="1315267"/>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 name="Arc 46">
            <a:extLst>
              <a:ext uri="{FF2B5EF4-FFF2-40B4-BE49-F238E27FC236}">
                <a16:creationId xmlns:a16="http://schemas.microsoft.com/office/drawing/2014/main" id="{D24D0149-E6D2-4E40-B92C-231A9F5CE112}"/>
              </a:ext>
              <a:ext uri="{C183D7F6-B498-43B3-948B-1728B52AA6E4}">
                <adec:decorative xmlns:adec="http://schemas.microsoft.com/office/drawing/2017/decorative" val="1"/>
              </a:ext>
            </a:extLst>
          </p:cNvPr>
          <p:cNvSpPr/>
          <p:nvPr/>
        </p:nvSpPr>
        <p:spPr bwMode="auto">
          <a:xfrm rot="5400000">
            <a:off x="5833908" y="1315267"/>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id="{D2C1A998-0784-4B44-99B8-0E3E900829D2}"/>
              </a:ext>
              <a:ext uri="{C183D7F6-B498-43B3-948B-1728B52AA6E4}">
                <adec:decorative xmlns:adec="http://schemas.microsoft.com/office/drawing/2017/decorative" val="1"/>
              </a:ext>
            </a:extLst>
          </p:cNvPr>
          <p:cNvSpPr/>
          <p:nvPr/>
        </p:nvSpPr>
        <p:spPr bwMode="auto">
          <a:xfrm>
            <a:off x="9009998" y="1508301"/>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2AC8BB9-3EC9-42B1-B3B9-4A4D7E5B6536}"/>
              </a:ext>
              <a:ext uri="{C183D7F6-B498-43B3-948B-1728B52AA6E4}">
                <adec:decorative xmlns:adec="http://schemas.microsoft.com/office/drawing/2017/decorative" val="1"/>
              </a:ext>
            </a:extLst>
          </p:cNvPr>
          <p:cNvSpPr/>
          <p:nvPr/>
        </p:nvSpPr>
        <p:spPr bwMode="auto">
          <a:xfrm>
            <a:off x="6029579" y="4495735"/>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90C55307-1FFD-4F99-AF0F-BEA9B71AEB58}"/>
              </a:ext>
              <a:ext uri="{C183D7F6-B498-43B3-948B-1728B52AA6E4}">
                <adec:decorative xmlns:adec="http://schemas.microsoft.com/office/drawing/2017/decorative" val="1"/>
              </a:ext>
            </a:extLst>
          </p:cNvPr>
          <p:cNvSpPr/>
          <p:nvPr/>
        </p:nvSpPr>
        <p:spPr bwMode="auto">
          <a:xfrm>
            <a:off x="9009998" y="4495735"/>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6A70A716-47A3-634D-98DD-B190D3FEC03F}"/>
              </a:ext>
            </a:extLst>
          </p:cNvPr>
          <p:cNvSpPr>
            <a:spLocks noGrp="1"/>
          </p:cNvSpPr>
          <p:nvPr>
            <p:ph type="title"/>
          </p:nvPr>
        </p:nvSpPr>
        <p:spPr>
          <a:xfrm>
            <a:off x="293689" y="457200"/>
            <a:ext cx="3115560" cy="1107996"/>
          </a:xfrm>
        </p:spPr>
        <p:txBody>
          <a:bodyPr/>
          <a:lstStyle/>
          <a:p>
            <a:pPr algn="ctr"/>
            <a:r>
              <a:rPr lang="en-US" dirty="0"/>
              <a:t>Digital</a:t>
            </a:r>
            <a:br>
              <a:rPr lang="en-US" dirty="0"/>
            </a:br>
            <a:r>
              <a:rPr lang="en-US" dirty="0"/>
              <a:t>Transformation</a:t>
            </a:r>
          </a:p>
        </p:txBody>
      </p:sp>
      <p:sp>
        <p:nvSpPr>
          <p:cNvPr id="40" name="TextBox 39">
            <a:extLst>
              <a:ext uri="{FF2B5EF4-FFF2-40B4-BE49-F238E27FC236}">
                <a16:creationId xmlns:a16="http://schemas.microsoft.com/office/drawing/2014/main" id="{503125E9-25DE-4D08-852D-AA37B10A894A}"/>
              </a:ext>
            </a:extLst>
          </p:cNvPr>
          <p:cNvSpPr txBox="1"/>
          <p:nvPr/>
        </p:nvSpPr>
        <p:spPr>
          <a:xfrm>
            <a:off x="70702" y="2602556"/>
            <a:ext cx="2802193" cy="1569660"/>
          </a:xfrm>
          <a:prstGeom prst="rect">
            <a:avLst/>
          </a:prstGeom>
          <a:noFill/>
        </p:spPr>
        <p:txBody>
          <a:bodyPr wrap="square">
            <a:spAutoFit/>
          </a:bodyPr>
          <a:lstStyle/>
          <a:p>
            <a:pPr algn="r"/>
            <a:r>
              <a:rPr lang="en-US" sz="2400" dirty="0">
                <a:latin typeface="Segoe UI" panose="020B0502040204020203" pitchFamily="34" charset="0"/>
                <a:ea typeface="Segoe UI" panose="020B0502040204020203" pitchFamily="34" charset="0"/>
                <a:cs typeface="Times New Roman" panose="02020603050405020304" pitchFamily="18" charset="0"/>
              </a:rPr>
              <a:t>C</a:t>
            </a:r>
            <a:r>
              <a:rPr lang="en-US" sz="2400" dirty="0">
                <a:effectLst/>
                <a:latin typeface="Segoe UI" panose="020B0502040204020203" pitchFamily="34" charset="0"/>
                <a:ea typeface="Segoe UI" panose="020B0502040204020203" pitchFamily="34" charset="0"/>
                <a:cs typeface="Times New Roman" panose="02020603050405020304" pitchFamily="18" charset="0"/>
              </a:rPr>
              <a:t>reates</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innovative ways</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to stay connected</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and relevant </a:t>
            </a:r>
            <a:endParaRPr lang="en-US" sz="2400" dirty="0"/>
          </a:p>
        </p:txBody>
      </p:sp>
      <p:grpSp>
        <p:nvGrpSpPr>
          <p:cNvPr id="9" name="Group 8" descr="Azure Data Explorer logo">
            <a:extLst>
              <a:ext uri="{FF2B5EF4-FFF2-40B4-BE49-F238E27FC236}">
                <a16:creationId xmlns:a16="http://schemas.microsoft.com/office/drawing/2014/main" id="{D6722042-8963-4D61-80A2-9EF8699FE671}"/>
              </a:ext>
            </a:extLst>
          </p:cNvPr>
          <p:cNvGrpSpPr/>
          <p:nvPr/>
        </p:nvGrpSpPr>
        <p:grpSpPr>
          <a:xfrm>
            <a:off x="2960433" y="2671950"/>
            <a:ext cx="1501257" cy="1458919"/>
            <a:chOff x="2960433" y="2671950"/>
            <a:chExt cx="1501257" cy="1458919"/>
          </a:xfrm>
        </p:grpSpPr>
        <p:sp>
          <p:nvSpPr>
            <p:cNvPr id="45" name="Oval 44">
              <a:extLst>
                <a:ext uri="{FF2B5EF4-FFF2-40B4-BE49-F238E27FC236}">
                  <a16:creationId xmlns:a16="http://schemas.microsoft.com/office/drawing/2014/main" id="{E4574C58-5C18-4599-8DF5-15ED6C309429}"/>
                </a:ext>
              </a:extLst>
            </p:cNvPr>
            <p:cNvSpPr/>
            <p:nvPr/>
          </p:nvSpPr>
          <p:spPr bwMode="auto">
            <a:xfrm flipH="1">
              <a:off x="3002771" y="2671950"/>
              <a:ext cx="1458919" cy="145891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 name="Picture 4" descr="Icon&#10;&#10;Description automatically generated">
              <a:extLst>
                <a:ext uri="{FF2B5EF4-FFF2-40B4-BE49-F238E27FC236}">
                  <a16:creationId xmlns:a16="http://schemas.microsoft.com/office/drawing/2014/main" id="{4BDB18C7-0EC0-4DF2-B3B3-115710C06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0433" y="3068056"/>
              <a:ext cx="1458322" cy="765620"/>
            </a:xfrm>
            <a:prstGeom prst="rect">
              <a:avLst/>
            </a:prstGeom>
          </p:spPr>
        </p:pic>
      </p:grpSp>
      <p:sp>
        <p:nvSpPr>
          <p:cNvPr id="51" name="TextBox 50">
            <a:extLst>
              <a:ext uri="{FF2B5EF4-FFF2-40B4-BE49-F238E27FC236}">
                <a16:creationId xmlns:a16="http://schemas.microsoft.com/office/drawing/2014/main" id="{9F04558B-3DCD-4523-878A-B02E71E3589C}"/>
              </a:ext>
            </a:extLst>
          </p:cNvPr>
          <p:cNvSpPr txBox="1"/>
          <p:nvPr/>
        </p:nvSpPr>
        <p:spPr>
          <a:xfrm>
            <a:off x="4638183" y="1629834"/>
            <a:ext cx="1195968" cy="553998"/>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Engage</a:t>
            </a:r>
          </a:p>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customers</a:t>
            </a:r>
          </a:p>
        </p:txBody>
      </p:sp>
      <p:sp>
        <p:nvSpPr>
          <p:cNvPr id="52" name="TextBox 51">
            <a:extLst>
              <a:ext uri="{FF2B5EF4-FFF2-40B4-BE49-F238E27FC236}">
                <a16:creationId xmlns:a16="http://schemas.microsoft.com/office/drawing/2014/main" id="{8A4E0DB2-12B4-4655-BC4B-2D29118F40B8}"/>
              </a:ext>
            </a:extLst>
          </p:cNvPr>
          <p:cNvSpPr txBox="1"/>
          <p:nvPr/>
        </p:nvSpPr>
        <p:spPr>
          <a:xfrm>
            <a:off x="10119213" y="1629834"/>
            <a:ext cx="1368965"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Empower</a:t>
            </a:r>
          </a:p>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people</a:t>
            </a:r>
          </a:p>
        </p:txBody>
      </p:sp>
      <p:sp>
        <p:nvSpPr>
          <p:cNvPr id="50" name="TextBox 49">
            <a:extLst>
              <a:ext uri="{FF2B5EF4-FFF2-40B4-BE49-F238E27FC236}">
                <a16:creationId xmlns:a16="http://schemas.microsoft.com/office/drawing/2014/main" id="{2307709D-5F79-40B8-9D5A-D188C9BAA4BE}"/>
              </a:ext>
            </a:extLst>
          </p:cNvPr>
          <p:cNvSpPr txBox="1"/>
          <p:nvPr/>
        </p:nvSpPr>
        <p:spPr>
          <a:xfrm>
            <a:off x="10119213" y="4695293"/>
            <a:ext cx="1450333"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products</a:t>
            </a:r>
          </a:p>
        </p:txBody>
      </p:sp>
      <p:sp>
        <p:nvSpPr>
          <p:cNvPr id="53" name="TextBox 52">
            <a:extLst>
              <a:ext uri="{FF2B5EF4-FFF2-40B4-BE49-F238E27FC236}">
                <a16:creationId xmlns:a16="http://schemas.microsoft.com/office/drawing/2014/main" id="{E2CA1E82-3D9E-4CC6-835A-EED10C0F0AA7}"/>
              </a:ext>
            </a:extLst>
          </p:cNvPr>
          <p:cNvSpPr txBox="1"/>
          <p:nvPr/>
        </p:nvSpPr>
        <p:spPr>
          <a:xfrm>
            <a:off x="4587014" y="4695293"/>
            <a:ext cx="1247137" cy="5539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Optimize</a:t>
            </a:r>
          </a:p>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operations</a:t>
            </a:r>
          </a:p>
        </p:txBody>
      </p:sp>
      <p:grpSp>
        <p:nvGrpSpPr>
          <p:cNvPr id="3" name="Group 2">
            <a:extLst>
              <a:ext uri="{FF2B5EF4-FFF2-40B4-BE49-F238E27FC236}">
                <a16:creationId xmlns:a16="http://schemas.microsoft.com/office/drawing/2014/main" id="{1BD7991E-10D4-47E8-9604-93FD783EA792}"/>
              </a:ext>
              <a:ext uri="{C183D7F6-B498-43B3-948B-1728B52AA6E4}">
                <adec:decorative xmlns:adec="http://schemas.microsoft.com/office/drawing/2017/decorative" val="1"/>
              </a:ext>
            </a:extLst>
          </p:cNvPr>
          <p:cNvGrpSpPr/>
          <p:nvPr/>
        </p:nvGrpSpPr>
        <p:grpSpPr>
          <a:xfrm>
            <a:off x="6745878" y="2222304"/>
            <a:ext cx="2469676" cy="2476877"/>
            <a:chOff x="4861580" y="2189647"/>
            <a:chExt cx="2469676" cy="2476877"/>
          </a:xfrm>
        </p:grpSpPr>
        <p:sp>
          <p:nvSpPr>
            <p:cNvPr id="16" name="Freeform 17">
              <a:extLst>
                <a:ext uri="{FF2B5EF4-FFF2-40B4-BE49-F238E27FC236}">
                  <a16:creationId xmlns:a16="http://schemas.microsoft.com/office/drawing/2014/main" id="{E27956B1-71CE-418D-A3A2-3BAD79FC5E75}"/>
                </a:ext>
                <a:ext uri="{C183D7F6-B498-43B3-948B-1728B52AA6E4}">
                  <adec:decorative xmlns:adec="http://schemas.microsoft.com/office/drawing/2017/decorative" val="1"/>
                </a:ext>
              </a:extLst>
            </p:cNvPr>
            <p:cNvSpPr>
              <a:spLocks/>
            </p:cNvSpPr>
            <p:nvPr/>
          </p:nvSpPr>
          <p:spPr bwMode="auto">
            <a:xfrm flipH="1">
              <a:off x="5160818" y="2492704"/>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chemeClr val="tx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9835B83-DCF5-41B0-9E31-0B669C7D10D1}"/>
                </a:ext>
              </a:extLst>
            </p:cNvPr>
            <p:cNvGrpSpPr/>
            <p:nvPr/>
          </p:nvGrpSpPr>
          <p:grpSpPr>
            <a:xfrm>
              <a:off x="4861580" y="2189647"/>
              <a:ext cx="2469676" cy="2476877"/>
              <a:chOff x="4861152" y="2215934"/>
              <a:chExt cx="2469676" cy="2476877"/>
            </a:xfrm>
          </p:grpSpPr>
          <p:sp>
            <p:nvSpPr>
              <p:cNvPr id="7" name="Freeform 8">
                <a:extLst>
                  <a:ext uri="{FF2B5EF4-FFF2-40B4-BE49-F238E27FC236}">
                    <a16:creationId xmlns:a16="http://schemas.microsoft.com/office/drawing/2014/main" id="{055B6ADE-D4EB-44A2-A47E-F06DD15FF6C6}"/>
                  </a:ext>
                  <a:ext uri="{C183D7F6-B498-43B3-948B-1728B52AA6E4}">
                    <adec:decorative xmlns:adec="http://schemas.microsoft.com/office/drawing/2017/decorative" val="1"/>
                  </a:ext>
                </a:extLst>
              </p:cNvPr>
              <p:cNvSpPr>
                <a:spLocks/>
              </p:cNvSpPr>
              <p:nvPr/>
            </p:nvSpPr>
            <p:spPr bwMode="auto">
              <a:xfrm rot="412974" flipH="1">
                <a:off x="6198355" y="2215934"/>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612C0BF1-7008-47BA-8120-C5AA8F57415E}"/>
                  </a:ext>
                  <a:ext uri="{C183D7F6-B498-43B3-948B-1728B52AA6E4}">
                    <adec:decorative xmlns:adec="http://schemas.microsoft.com/office/drawing/2017/decorative" val="1"/>
                  </a:ext>
                </a:extLst>
              </p:cNvPr>
              <p:cNvSpPr>
                <a:spLocks/>
              </p:cNvSpPr>
              <p:nvPr/>
            </p:nvSpPr>
            <p:spPr bwMode="auto">
              <a:xfrm rot="16612974" flipH="1">
                <a:off x="4510440" y="2596081"/>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8">
                <a:extLst>
                  <a:ext uri="{FF2B5EF4-FFF2-40B4-BE49-F238E27FC236}">
                    <a16:creationId xmlns:a16="http://schemas.microsoft.com/office/drawing/2014/main" id="{0505FDD8-C09C-49D4-B16E-09B947031CB5}"/>
                  </a:ext>
                  <a:ext uri="{C183D7F6-B498-43B3-948B-1728B52AA6E4}">
                    <adec:decorative xmlns:adec="http://schemas.microsoft.com/office/drawing/2017/decorative" val="1"/>
                  </a:ext>
                </a:extLst>
              </p:cNvPr>
              <p:cNvSpPr>
                <a:spLocks/>
              </p:cNvSpPr>
              <p:nvPr/>
            </p:nvSpPr>
            <p:spPr bwMode="auto">
              <a:xfrm rot="11212974" flipH="1">
                <a:off x="4867359" y="4312034"/>
                <a:ext cx="1082371" cy="380777"/>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E23DCEAB-76F3-48F1-A2F1-68B2F13C3518}"/>
                  </a:ext>
                  <a:ext uri="{C183D7F6-B498-43B3-948B-1728B52AA6E4}">
                    <adec:decorative xmlns:adec="http://schemas.microsoft.com/office/drawing/2017/decorative" val="1"/>
                  </a:ext>
                </a:extLst>
              </p:cNvPr>
              <p:cNvSpPr>
                <a:spLocks/>
              </p:cNvSpPr>
              <p:nvPr/>
            </p:nvSpPr>
            <p:spPr bwMode="auto">
              <a:xfrm rot="5812974" flipH="1">
                <a:off x="6599432" y="3950266"/>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descr="Data &amp; AI at the center, surrounded by Intelligent systems &amp; experiences">
            <a:extLst>
              <a:ext uri="{FF2B5EF4-FFF2-40B4-BE49-F238E27FC236}">
                <a16:creationId xmlns:a16="http://schemas.microsoft.com/office/drawing/2014/main" id="{D2AFFF78-A4B3-4C51-A00C-0113BD7B438E}"/>
              </a:ext>
            </a:extLst>
          </p:cNvPr>
          <p:cNvGrpSpPr/>
          <p:nvPr/>
        </p:nvGrpSpPr>
        <p:grpSpPr>
          <a:xfrm>
            <a:off x="6996167" y="2479757"/>
            <a:ext cx="1968261" cy="2030331"/>
            <a:chOff x="5111869" y="2413764"/>
            <a:chExt cx="1968261" cy="2030331"/>
          </a:xfrm>
          <a:effectLst/>
        </p:grpSpPr>
        <p:sp>
          <p:nvSpPr>
            <p:cNvPr id="25" name="TextBox 24">
              <a:extLst>
                <a:ext uri="{FF2B5EF4-FFF2-40B4-BE49-F238E27FC236}">
                  <a16:creationId xmlns:a16="http://schemas.microsoft.com/office/drawing/2014/main" id="{786EAF46-7F94-48DB-BAF0-47B48FB1898F}"/>
                </a:ext>
                <a:ext uri="{C183D7F6-B498-43B3-948B-1728B52AA6E4}">
                  <adec:decorative xmlns:adec="http://schemas.microsoft.com/office/drawing/2017/decorative" val="1"/>
                </a:ext>
              </a:extLst>
            </p:cNvPr>
            <p:cNvSpPr txBox="1"/>
            <p:nvPr/>
          </p:nvSpPr>
          <p:spPr>
            <a:xfrm>
              <a:off x="5211376" y="2506980"/>
              <a:ext cx="1769244" cy="1769244"/>
            </a:xfrm>
            <a:prstGeom prst="ellipse">
              <a:avLst/>
            </a:prstGeom>
            <a:solidFill>
              <a:schemeClr val="bg1"/>
            </a:solidFill>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54" name="Freeform: Shape 185" descr="Cloud icon">
              <a:extLst>
                <a:ext uri="{FF2B5EF4-FFF2-40B4-BE49-F238E27FC236}">
                  <a16:creationId xmlns:a16="http://schemas.microsoft.com/office/drawing/2014/main" id="{EA75C038-0321-41FF-AFFC-6CC7987CB231}"/>
                </a:ext>
              </a:extLst>
            </p:cNvPr>
            <p:cNvSpPr>
              <a:spLocks noChangeAspect="1"/>
            </p:cNvSpPr>
            <p:nvPr/>
          </p:nvSpPr>
          <p:spPr bwMode="auto">
            <a:xfrm flipV="1">
              <a:off x="5797697" y="3088666"/>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TextBox 54">
              <a:extLst>
                <a:ext uri="{FF2B5EF4-FFF2-40B4-BE49-F238E27FC236}">
                  <a16:creationId xmlns:a16="http://schemas.microsoft.com/office/drawing/2014/main" id="{B5838363-BFED-415B-A844-911BBEACB078}"/>
                </a:ext>
              </a:extLst>
            </p:cNvPr>
            <p:cNvSpPr txBox="1"/>
            <p:nvPr/>
          </p:nvSpPr>
          <p:spPr>
            <a:xfrm>
              <a:off x="5711663" y="3459969"/>
              <a:ext cx="76867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0003">
                        <a:srgbClr val="FFFFFF"/>
                      </a:gs>
                      <a:gs pos="6316">
                        <a:srgbClr val="FFFFFF"/>
                      </a:gs>
                    </a:gsLst>
                    <a:lin ang="5400000" scaled="1"/>
                  </a:gradFill>
                  <a:effectLst/>
                  <a:uLnTx/>
                  <a:uFillTx/>
                  <a:latin typeface="Segoe UI Semibold"/>
                  <a:ea typeface="+mn-ea"/>
                  <a:cs typeface="+mn-cs"/>
                </a:rPr>
                <a:t>Data &amp; AI</a:t>
              </a:r>
            </a:p>
          </p:txBody>
        </p:sp>
        <p:grpSp>
          <p:nvGrpSpPr>
            <p:cNvPr id="67" name="Group 66">
              <a:extLst>
                <a:ext uri="{FF2B5EF4-FFF2-40B4-BE49-F238E27FC236}">
                  <a16:creationId xmlns:a16="http://schemas.microsoft.com/office/drawing/2014/main" id="{162BB126-A877-4089-AB3C-E1ACFF0C35DE}"/>
                </a:ext>
              </a:extLst>
            </p:cNvPr>
            <p:cNvGrpSpPr/>
            <p:nvPr/>
          </p:nvGrpSpPr>
          <p:grpSpPr>
            <a:xfrm>
              <a:off x="5111869" y="2413764"/>
              <a:ext cx="1968261" cy="2030331"/>
              <a:chOff x="5090159" y="2391369"/>
              <a:chExt cx="2011680" cy="2075124"/>
            </a:xfrm>
          </p:grpSpPr>
          <p:sp>
            <p:nvSpPr>
              <p:cNvPr id="27" name="intelligent">
                <a:extLst>
                  <a:ext uri="{FF2B5EF4-FFF2-40B4-BE49-F238E27FC236}">
                    <a16:creationId xmlns:a16="http://schemas.microsoft.com/office/drawing/2014/main" id="{BB585E15-CAF4-4440-A2C3-A2F8ADE83E6A}"/>
                  </a:ext>
                  <a:ext uri="{C183D7F6-B498-43B3-948B-1728B52AA6E4}">
                    <adec:decorative xmlns:adec="http://schemas.microsoft.com/office/drawing/2017/decorative" val="0"/>
                  </a:ext>
                </a:extLst>
              </p:cNvPr>
              <p:cNvSpPr txBox="1"/>
              <p:nvPr/>
            </p:nvSpPr>
            <p:spPr>
              <a:xfrm>
                <a:off x="5090160" y="2391369"/>
                <a:ext cx="2011679" cy="2011680"/>
              </a:xfrm>
              <a:prstGeom prst="ellipse">
                <a:avLst/>
              </a:prstGeom>
              <a:noFill/>
            </p:spPr>
            <p:txBody>
              <a:bodyPr spcFirstLastPara="1" wrap="none" lIns="0" tIns="0" rIns="0" bIns="0" numCol="1" rtlCol="0">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Intelligent</a:t>
                </a:r>
              </a:p>
            </p:txBody>
          </p:sp>
          <p:sp>
            <p:nvSpPr>
              <p:cNvPr id="26" name="systems experiences">
                <a:extLst>
                  <a:ext uri="{FF2B5EF4-FFF2-40B4-BE49-F238E27FC236}">
                    <a16:creationId xmlns:a16="http://schemas.microsoft.com/office/drawing/2014/main" id="{6D1DA13A-403E-43C7-8024-4F08384A23DE}"/>
                  </a:ext>
                  <a:ext uri="{C183D7F6-B498-43B3-948B-1728B52AA6E4}">
                    <adec:decorative xmlns:adec="http://schemas.microsoft.com/office/drawing/2017/decorative" val="0"/>
                  </a:ext>
                </a:extLst>
              </p:cNvPr>
              <p:cNvSpPr txBox="1"/>
              <p:nvPr/>
            </p:nvSpPr>
            <p:spPr>
              <a:xfrm>
                <a:off x="5090159" y="2454813"/>
                <a:ext cx="2011679" cy="2011680"/>
              </a:xfrm>
              <a:prstGeom prst="ellipse">
                <a:avLst/>
              </a:prstGeom>
              <a:noFill/>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FFFFFF"/>
                    </a:solidFill>
                    <a:effectLst/>
                    <a:uLnTx/>
                    <a:uFillTx/>
                    <a:latin typeface="Segoe UI Semibold"/>
                    <a:ea typeface="+mn-ea"/>
                    <a:cs typeface="+mn-cs"/>
                  </a:rPr>
                  <a:t>Systems &amp; Experiences</a:t>
                </a:r>
              </a:p>
            </p:txBody>
          </p:sp>
        </p:grpSp>
        <p:grpSp>
          <p:nvGrpSpPr>
            <p:cNvPr id="35" name="Group 34">
              <a:extLst>
                <a:ext uri="{FF2B5EF4-FFF2-40B4-BE49-F238E27FC236}">
                  <a16:creationId xmlns:a16="http://schemas.microsoft.com/office/drawing/2014/main" id="{C45046D2-49BC-4238-B02D-C8A6A599B440}"/>
                </a:ext>
              </a:extLst>
            </p:cNvPr>
            <p:cNvGrpSpPr/>
            <p:nvPr/>
          </p:nvGrpSpPr>
          <p:grpSpPr>
            <a:xfrm>
              <a:off x="5584690" y="2889116"/>
              <a:ext cx="1022622" cy="1022620"/>
              <a:chOff x="8335112" y="2939845"/>
              <a:chExt cx="1060655" cy="1060655"/>
            </a:xfrm>
          </p:grpSpPr>
          <p:sp>
            <p:nvSpPr>
              <p:cNvPr id="36" name="Arc 35">
                <a:extLst>
                  <a:ext uri="{FF2B5EF4-FFF2-40B4-BE49-F238E27FC236}">
                    <a16:creationId xmlns:a16="http://schemas.microsoft.com/office/drawing/2014/main" id="{C98EC154-6B2C-4437-BC39-90AEFC82ADF9}"/>
                  </a:ext>
                  <a:ext uri="{C183D7F6-B498-43B3-948B-1728B52AA6E4}">
                    <adec:decorative xmlns:adec="http://schemas.microsoft.com/office/drawing/2017/decorative" val="1"/>
                  </a:ext>
                </a:extLst>
              </p:cNvPr>
              <p:cNvSpPr/>
              <p:nvPr/>
            </p:nvSpPr>
            <p:spPr>
              <a:xfrm>
                <a:off x="8335112" y="2939845"/>
                <a:ext cx="1060655" cy="1060655"/>
              </a:xfrm>
              <a:prstGeom prst="arc">
                <a:avLst>
                  <a:gd name="adj1" fmla="val 603638"/>
                  <a:gd name="adj2" fmla="val 10369400"/>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c 36">
                <a:extLst>
                  <a:ext uri="{FF2B5EF4-FFF2-40B4-BE49-F238E27FC236}">
                    <a16:creationId xmlns:a16="http://schemas.microsoft.com/office/drawing/2014/main" id="{D001CBFB-D992-49DE-BB2E-1FE9F24E68FA}"/>
                  </a:ext>
                  <a:ext uri="{C183D7F6-B498-43B3-948B-1728B52AA6E4}">
                    <adec:decorative xmlns:adec="http://schemas.microsoft.com/office/drawing/2017/decorative" val="1"/>
                  </a:ext>
                </a:extLst>
              </p:cNvPr>
              <p:cNvSpPr/>
              <p:nvPr/>
            </p:nvSpPr>
            <p:spPr>
              <a:xfrm>
                <a:off x="8335112" y="2939845"/>
                <a:ext cx="1060655" cy="1060655"/>
              </a:xfrm>
              <a:prstGeom prst="arc">
                <a:avLst>
                  <a:gd name="adj1" fmla="val 11360395"/>
                  <a:gd name="adj2" fmla="val 21142794"/>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 name="Oval 5">
            <a:extLst>
              <a:ext uri="{FF2B5EF4-FFF2-40B4-BE49-F238E27FC236}">
                <a16:creationId xmlns:a16="http://schemas.microsoft.com/office/drawing/2014/main" id="{E31A574E-BD71-4D10-B924-35BDD35A0527}"/>
              </a:ext>
              <a:ext uri="{C183D7F6-B498-43B3-948B-1728B52AA6E4}">
                <adec:decorative xmlns:adec="http://schemas.microsoft.com/office/drawing/2017/decorative" val="1"/>
              </a:ext>
            </a:extLst>
          </p:cNvPr>
          <p:cNvSpPr/>
          <p:nvPr/>
        </p:nvSpPr>
        <p:spPr bwMode="auto">
          <a:xfrm>
            <a:off x="6029579" y="1508301"/>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A8350974-94F7-4D4D-9BAC-25659F4DC5E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2859" y="4621954"/>
            <a:ext cx="718964" cy="718964"/>
          </a:xfrm>
          <a:prstGeom prst="rect">
            <a:avLst/>
          </a:prstGeom>
        </p:spPr>
      </p:pic>
      <p:pic>
        <p:nvPicPr>
          <p:cNvPr id="65" name="Graphic 64">
            <a:extLst>
              <a:ext uri="{FF2B5EF4-FFF2-40B4-BE49-F238E27FC236}">
                <a16:creationId xmlns:a16="http://schemas.microsoft.com/office/drawing/2014/main" id="{1EE67F99-F7F2-6747-9831-0E50A1A8A6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9799" y="1673772"/>
            <a:ext cx="673879" cy="678727"/>
          </a:xfrm>
          <a:prstGeom prst="rect">
            <a:avLst/>
          </a:prstGeom>
        </p:spPr>
      </p:pic>
      <p:pic>
        <p:nvPicPr>
          <p:cNvPr id="66" name="Graphic 65">
            <a:extLst>
              <a:ext uri="{FF2B5EF4-FFF2-40B4-BE49-F238E27FC236}">
                <a16:creationId xmlns:a16="http://schemas.microsoft.com/office/drawing/2014/main" id="{D91EE848-761F-EF4A-8684-443F24654A0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03064" y="4627027"/>
            <a:ext cx="639964" cy="708533"/>
          </a:xfrm>
          <a:prstGeom prst="rect">
            <a:avLst/>
          </a:prstGeom>
        </p:spPr>
      </p:pic>
      <p:pic>
        <p:nvPicPr>
          <p:cNvPr id="84" name="Graphic 83">
            <a:extLst>
              <a:ext uri="{FF2B5EF4-FFF2-40B4-BE49-F238E27FC236}">
                <a16:creationId xmlns:a16="http://schemas.microsoft.com/office/drawing/2014/main" id="{17198C9D-86DE-8542-BCDB-DFD295E45FD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0325" y="1673772"/>
            <a:ext cx="576866" cy="548494"/>
          </a:xfrm>
          <a:prstGeom prst="rect">
            <a:avLst/>
          </a:prstGeom>
        </p:spPr>
      </p:pic>
    </p:spTree>
    <p:extLst>
      <p:ext uri="{BB962C8B-B14F-4D97-AF65-F5344CB8AC3E}">
        <p14:creationId xmlns:p14="http://schemas.microsoft.com/office/powerpoint/2010/main" val="27543260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42" presetClass="path" presetSubtype="0" accel="100000" autoRev="1" fill="hold" grpId="1" nodeType="withEffect">
                                  <p:stCondLst>
                                    <p:cond delay="0"/>
                                  </p:stCondLst>
                                  <p:childTnLst>
                                    <p:animMotion origin="layout" path="M 2.70833E-6 -1.11111E-6 L -0.04063 -1.11111E-6 " pathEditMode="relative" rAng="0" ptsTypes="AA">
                                      <p:cBhvr>
                                        <p:cTn id="25" dur="600" fill="hold"/>
                                        <p:tgtEl>
                                          <p:spTgt spid="47"/>
                                        </p:tgtEl>
                                        <p:attrNameLst>
                                          <p:attrName>ppt_x</p:attrName>
                                          <p:attrName>ppt_y</p:attrName>
                                        </p:attrNameLst>
                                      </p:cBhvr>
                                      <p:rCtr x="-2031" y="0"/>
                                    </p:animMotion>
                                  </p:childTnLst>
                                </p:cTn>
                              </p:par>
                              <p:par>
                                <p:cTn id="26" presetID="6" presetClass="emph" presetSubtype="0" accel="100000" autoRev="1" fill="hold" grpId="2" nodeType="withEffect">
                                  <p:stCondLst>
                                    <p:cond delay="0"/>
                                  </p:stCondLst>
                                  <p:childTnLst>
                                    <p:animScale>
                                      <p:cBhvr>
                                        <p:cTn id="27" dur="600" fill="hold"/>
                                        <p:tgtEl>
                                          <p:spTgt spid="47"/>
                                        </p:tgtEl>
                                      </p:cBhvr>
                                      <p:by x="40000" y="40000"/>
                                    </p:animScale>
                                  </p:childTnLst>
                                </p:cTn>
                              </p:par>
                              <p:par>
                                <p:cTn id="28" presetID="10" presetClass="entr" presetSubtype="0" fill="hold" grpId="0" nodeType="withEffect">
                                  <p:stCondLst>
                                    <p:cond delay="6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42" presetClass="path" presetSubtype="0" accel="100000" autoRev="1" fill="hold" grpId="1" nodeType="withEffect">
                                  <p:stCondLst>
                                    <p:cond delay="0"/>
                                  </p:stCondLst>
                                  <p:childTnLst>
                                    <p:animMotion origin="layout" path="M 2.70833E-6 -1.11111E-6 L 2.70833E-6 0.07083 " pathEditMode="relative" rAng="0" ptsTypes="AA">
                                      <p:cBhvr>
                                        <p:cTn id="32" dur="600" fill="hold"/>
                                        <p:tgtEl>
                                          <p:spTgt spid="42"/>
                                        </p:tgtEl>
                                        <p:attrNameLst>
                                          <p:attrName>ppt_x</p:attrName>
                                          <p:attrName>ppt_y</p:attrName>
                                        </p:attrNameLst>
                                      </p:cBhvr>
                                      <p:rCtr x="0" y="3542"/>
                                    </p:animMotion>
                                  </p:childTnLst>
                                </p:cTn>
                              </p:par>
                              <p:par>
                                <p:cTn id="33" presetID="6" presetClass="emph" presetSubtype="0" accel="100000" autoRev="1" fill="hold" grpId="2" nodeType="withEffect">
                                  <p:stCondLst>
                                    <p:cond delay="0"/>
                                  </p:stCondLst>
                                  <p:childTnLst>
                                    <p:animScale>
                                      <p:cBhvr>
                                        <p:cTn id="34" dur="600" fill="hold"/>
                                        <p:tgtEl>
                                          <p:spTgt spid="42"/>
                                        </p:tgtEl>
                                      </p:cBhvr>
                                      <p:by x="40000" y="40000"/>
                                    </p:animScale>
                                  </p:childTnLst>
                                </p:cTn>
                              </p:par>
                              <p:par>
                                <p:cTn id="35" presetID="10" presetClass="entr" presetSubtype="0" fill="hold" grpId="0"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accel="100000" autoRev="1" fill="hold" grpId="1" nodeType="withEffect">
                                  <p:stCondLst>
                                    <p:cond delay="0"/>
                                  </p:stCondLst>
                                  <p:childTnLst>
                                    <p:animMotion origin="layout" path="M 2.70833E-6 -1.11111E-6 L 0.04218 -1.11111E-6 " pathEditMode="relative" rAng="0" ptsTypes="AA">
                                      <p:cBhvr>
                                        <p:cTn id="39" dur="600" fill="hold"/>
                                        <p:tgtEl>
                                          <p:spTgt spid="43"/>
                                        </p:tgtEl>
                                        <p:attrNameLst>
                                          <p:attrName>ppt_x</p:attrName>
                                          <p:attrName>ppt_y</p:attrName>
                                        </p:attrNameLst>
                                      </p:cBhvr>
                                      <p:rCtr x="2109" y="0"/>
                                    </p:animMotion>
                                  </p:childTnLst>
                                </p:cTn>
                              </p:par>
                              <p:par>
                                <p:cTn id="40" presetID="6" presetClass="emph" presetSubtype="0" accel="100000" autoRev="1" fill="hold" grpId="2" nodeType="withEffect">
                                  <p:stCondLst>
                                    <p:cond delay="0"/>
                                  </p:stCondLst>
                                  <p:childTnLst>
                                    <p:animScale>
                                      <p:cBhvr>
                                        <p:cTn id="41" dur="600" fill="hold"/>
                                        <p:tgtEl>
                                          <p:spTgt spid="43"/>
                                        </p:tgtEl>
                                      </p:cBhvr>
                                      <p:by x="40000" y="40000"/>
                                    </p:animScale>
                                  </p:childTnLst>
                                </p:cTn>
                              </p:par>
                              <p:par>
                                <p:cTn id="42" presetID="10" presetClass="entr" presetSubtype="0" fill="hold" grpId="0" nodeType="withEffect">
                                  <p:stCondLst>
                                    <p:cond delay="6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42" presetClass="path" presetSubtype="0" accel="100000" autoRev="1" fill="hold" grpId="1" nodeType="withEffect">
                                  <p:stCondLst>
                                    <p:cond delay="0"/>
                                  </p:stCondLst>
                                  <p:childTnLst>
                                    <p:animMotion origin="layout" path="M 2.70833E-6 -1.11111E-6 L 2.70833E-6 -0.07778 " pathEditMode="relative" rAng="0" ptsTypes="AA">
                                      <p:cBhvr>
                                        <p:cTn id="46" dur="600" fill="hold"/>
                                        <p:tgtEl>
                                          <p:spTgt spid="46"/>
                                        </p:tgtEl>
                                        <p:attrNameLst>
                                          <p:attrName>ppt_x</p:attrName>
                                          <p:attrName>ppt_y</p:attrName>
                                        </p:attrNameLst>
                                      </p:cBhvr>
                                      <p:rCtr x="0" y="-3889"/>
                                    </p:animMotion>
                                  </p:childTnLst>
                                </p:cTn>
                              </p:par>
                              <p:par>
                                <p:cTn id="47" presetID="6" presetClass="emph" presetSubtype="0" accel="100000" autoRev="1" fill="hold" grpId="2" nodeType="withEffect">
                                  <p:stCondLst>
                                    <p:cond delay="0"/>
                                  </p:stCondLst>
                                  <p:childTnLst>
                                    <p:animScale>
                                      <p:cBhvr>
                                        <p:cTn id="48" dur="600" fill="hold"/>
                                        <p:tgtEl>
                                          <p:spTgt spid="46"/>
                                        </p:tgtEl>
                                      </p:cBhvr>
                                      <p:by x="40000" y="40000"/>
                                    </p:animScale>
                                  </p:childTnLst>
                                </p:cTn>
                              </p:par>
                              <p:par>
                                <p:cTn id="49" presetID="10" presetClass="entr" presetSubtype="0" fill="hold" nodeType="withEffect">
                                  <p:stCondLst>
                                    <p:cond delay="60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6" presetClass="emph" presetSubtype="0" accel="100000" autoRev="1" fill="hold" nodeType="withEffect">
                                  <p:stCondLst>
                                    <p:cond delay="0"/>
                                  </p:stCondLst>
                                  <p:childTnLst>
                                    <p:animScale>
                                      <p:cBhvr>
                                        <p:cTn id="53" dur="600" fill="hold"/>
                                        <p:tgtEl>
                                          <p:spTgt spid="3"/>
                                        </p:tgtEl>
                                      </p:cBhvr>
                                      <p:by x="40000" y="40000"/>
                                    </p:animScale>
                                  </p:childTnLst>
                                </p:cTn>
                              </p:par>
                              <p:par>
                                <p:cTn id="54" presetID="10" presetClass="entr" presetSubtype="0" fill="hold" grpId="0" nodeType="withEffect">
                                  <p:stCondLst>
                                    <p:cond delay="8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63" presetClass="path" presetSubtype="0" decel="100000" fill="hold" grpId="1" nodeType="withEffect">
                                  <p:stCondLst>
                                    <p:cond delay="800"/>
                                  </p:stCondLst>
                                  <p:childTnLst>
                                    <p:animMotion origin="layout" path="M 2.29167E-6 7.40741E-7 L -0.03438 7.40741E-7 " pathEditMode="relative" rAng="0" ptsTypes="AA">
                                      <p:cBhvr>
                                        <p:cTn id="58" dur="1000" spd="-100000" fill="hold"/>
                                        <p:tgtEl>
                                          <p:spTgt spid="52"/>
                                        </p:tgtEl>
                                        <p:attrNameLst>
                                          <p:attrName>ppt_x</p:attrName>
                                          <p:attrName>ppt_y</p:attrName>
                                        </p:attrNameLst>
                                      </p:cBhvr>
                                      <p:rCtr x="-1719" y="0"/>
                                    </p:animMotion>
                                  </p:childTnLst>
                                </p:cTn>
                              </p:par>
                              <p:par>
                                <p:cTn id="59" presetID="10" presetClass="entr" presetSubtype="0" fill="hold" grpId="0" nodeType="withEffect">
                                  <p:stCondLst>
                                    <p:cond delay="80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63" presetClass="path" presetSubtype="0" decel="100000" fill="hold" grpId="1" nodeType="withEffect">
                                  <p:stCondLst>
                                    <p:cond delay="800"/>
                                  </p:stCondLst>
                                  <p:childTnLst>
                                    <p:animMotion origin="layout" path="M -3.125E-6 1.11022E-16 L -0.03437 1.11022E-16 " pathEditMode="relative" rAng="0" ptsTypes="AA">
                                      <p:cBhvr>
                                        <p:cTn id="63" dur="1000" spd="-100000" fill="hold"/>
                                        <p:tgtEl>
                                          <p:spTgt spid="50"/>
                                        </p:tgtEl>
                                        <p:attrNameLst>
                                          <p:attrName>ppt_x</p:attrName>
                                          <p:attrName>ppt_y</p:attrName>
                                        </p:attrNameLst>
                                      </p:cBhvr>
                                      <p:rCtr x="-1719" y="0"/>
                                    </p:animMotion>
                                  </p:childTnLst>
                                </p:cTn>
                              </p:par>
                              <p:par>
                                <p:cTn id="64" presetID="10" presetClass="entr" presetSubtype="0" fill="hold" grpId="0" nodeType="withEffect">
                                  <p:stCondLst>
                                    <p:cond delay="8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63" presetClass="path" presetSubtype="0" decel="100000" fill="hold" grpId="1" nodeType="withEffect">
                                  <p:stCondLst>
                                    <p:cond delay="800"/>
                                  </p:stCondLst>
                                  <p:childTnLst>
                                    <p:animMotion origin="layout" path="M 2.91667E-6 7.40741E-7 L 0.0375 7.40741E-7 " pathEditMode="relative" rAng="0" ptsTypes="AA">
                                      <p:cBhvr>
                                        <p:cTn id="68" dur="1000" spd="-100000" fill="hold"/>
                                        <p:tgtEl>
                                          <p:spTgt spid="51"/>
                                        </p:tgtEl>
                                        <p:attrNameLst>
                                          <p:attrName>ppt_x</p:attrName>
                                          <p:attrName>ppt_y</p:attrName>
                                        </p:attrNameLst>
                                      </p:cBhvr>
                                      <p:rCtr x="1875" y="0"/>
                                    </p:animMotion>
                                  </p:childTnLst>
                                </p:cTn>
                              </p:par>
                              <p:par>
                                <p:cTn id="69" presetID="10" presetClass="entr" presetSubtype="0" fill="hold" grpId="0" nodeType="withEffect">
                                  <p:stCondLst>
                                    <p:cond delay="8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63" presetClass="path" presetSubtype="0" decel="100000" fill="hold" grpId="1" nodeType="withEffect">
                                  <p:stCondLst>
                                    <p:cond delay="800"/>
                                  </p:stCondLst>
                                  <p:childTnLst>
                                    <p:animMotion origin="layout" path="M -3.75E-6 1.11022E-16 L 0.0375 1.11022E-16 " pathEditMode="relative" rAng="0" ptsTypes="AA">
                                      <p:cBhvr>
                                        <p:cTn id="73" dur="1000" spd="-100000" fill="hold"/>
                                        <p:tgtEl>
                                          <p:spTgt spid="53"/>
                                        </p:tgtEl>
                                        <p:attrNameLst>
                                          <p:attrName>ppt_x</p:attrName>
                                          <p:attrName>ppt_y</p:attrName>
                                        </p:attrNameLst>
                                      </p:cBhvr>
                                      <p:rCtr x="1875" y="0"/>
                                    </p:animMotion>
                                  </p:childTnLst>
                                </p:cTn>
                              </p:par>
                              <p:par>
                                <p:cTn id="74" presetID="53" presetClass="entr" presetSubtype="16" fill="hold" grpId="0" nodeType="withEffect">
                                  <p:stCondLst>
                                    <p:cond delay="800"/>
                                  </p:stCondLst>
                                  <p:childTnLst>
                                    <p:set>
                                      <p:cBhvr>
                                        <p:cTn id="75" dur="1" fill="hold">
                                          <p:stCondLst>
                                            <p:cond delay="0"/>
                                          </p:stCondLst>
                                        </p:cTn>
                                        <p:tgtEl>
                                          <p:spTgt spid="44"/>
                                        </p:tgtEl>
                                        <p:attrNameLst>
                                          <p:attrName>style.visibility</p:attrName>
                                        </p:attrNameLst>
                                      </p:cBhvr>
                                      <p:to>
                                        <p:strVal val="visible"/>
                                      </p:to>
                                    </p:set>
                                    <p:anim calcmode="lin" valueType="num">
                                      <p:cBhvr>
                                        <p:cTn id="76" dur="500" fill="hold"/>
                                        <p:tgtEl>
                                          <p:spTgt spid="44"/>
                                        </p:tgtEl>
                                        <p:attrNameLst>
                                          <p:attrName>ppt_w</p:attrName>
                                        </p:attrNameLst>
                                      </p:cBhvr>
                                      <p:tavLst>
                                        <p:tav tm="0">
                                          <p:val>
                                            <p:fltVal val="0"/>
                                          </p:val>
                                        </p:tav>
                                        <p:tav tm="100000">
                                          <p:val>
                                            <p:strVal val="#ppt_w"/>
                                          </p:val>
                                        </p:tav>
                                      </p:tavLst>
                                    </p:anim>
                                    <p:anim calcmode="lin" valueType="num">
                                      <p:cBhvr>
                                        <p:cTn id="77" dur="500" fill="hold"/>
                                        <p:tgtEl>
                                          <p:spTgt spid="44"/>
                                        </p:tgtEl>
                                        <p:attrNameLst>
                                          <p:attrName>ppt_h</p:attrName>
                                        </p:attrNameLst>
                                      </p:cBhvr>
                                      <p:tavLst>
                                        <p:tav tm="0">
                                          <p:val>
                                            <p:fltVal val="0"/>
                                          </p:val>
                                        </p:tav>
                                        <p:tav tm="100000">
                                          <p:val>
                                            <p:strVal val="#ppt_h"/>
                                          </p:val>
                                        </p:tav>
                                      </p:tavLst>
                                    </p:anim>
                                    <p:animEffect transition="in" filter="fade">
                                      <p:cBhvr>
                                        <p:cTn id="78" dur="500"/>
                                        <p:tgtEl>
                                          <p:spTgt spid="44"/>
                                        </p:tgtEl>
                                      </p:cBhvr>
                                    </p:animEffect>
                                  </p:childTnLst>
                                </p:cTn>
                              </p:par>
                              <p:par>
                                <p:cTn id="79" presetID="10" presetClass="entr" presetSubtype="0" fill="hold" nodeType="withEffect">
                                  <p:stCondLst>
                                    <p:cond delay="60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42" presetClass="path" presetSubtype="0" accel="100000" autoRev="1" fill="hold" nodeType="withEffect">
                                  <p:stCondLst>
                                    <p:cond delay="0"/>
                                  </p:stCondLst>
                                  <p:childTnLst>
                                    <p:animMotion origin="layout" path="M 4.16667E-7 1.11111E-6 L -0.04583 -0.08148 " pathEditMode="relative" rAng="0" ptsTypes="AA">
                                      <p:cBhvr>
                                        <p:cTn id="83" dur="600" fill="hold"/>
                                        <p:tgtEl>
                                          <p:spTgt spid="66"/>
                                        </p:tgtEl>
                                        <p:attrNameLst>
                                          <p:attrName>ppt_x</p:attrName>
                                          <p:attrName>ppt_y</p:attrName>
                                        </p:attrNameLst>
                                      </p:cBhvr>
                                      <p:rCtr x="-2292" y="-4074"/>
                                    </p:animMotion>
                                  </p:childTnLst>
                                </p:cTn>
                              </p:par>
                              <p:par>
                                <p:cTn id="84" presetID="6" presetClass="emph" presetSubtype="0" accel="100000" autoRev="1" fill="hold" nodeType="withEffect">
                                  <p:stCondLst>
                                    <p:cond delay="0"/>
                                  </p:stCondLst>
                                  <p:childTnLst>
                                    <p:animScale>
                                      <p:cBhvr>
                                        <p:cTn id="85" dur="600" fill="hold"/>
                                        <p:tgtEl>
                                          <p:spTgt spid="66"/>
                                        </p:tgtEl>
                                      </p:cBhvr>
                                      <p:by x="60000" y="60000"/>
                                    </p:animScale>
                                  </p:childTnLst>
                                </p:cTn>
                              </p:par>
                              <p:par>
                                <p:cTn id="86" presetID="10" presetClass="entr" presetSubtype="0" fill="hold" nodeType="withEffect">
                                  <p:stCondLst>
                                    <p:cond delay="60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42" presetClass="path" presetSubtype="0" accel="100000" autoRev="1" fill="hold" nodeType="withEffect">
                                  <p:stCondLst>
                                    <p:cond delay="0"/>
                                  </p:stCondLst>
                                  <p:childTnLst>
                                    <p:animMotion origin="layout" path="M -1.25E-6 1.48148E-6 L 0.04623 0.08148 " pathEditMode="relative" rAng="0" ptsTypes="AA">
                                      <p:cBhvr>
                                        <p:cTn id="90" dur="600" fill="hold"/>
                                        <p:tgtEl>
                                          <p:spTgt spid="65"/>
                                        </p:tgtEl>
                                        <p:attrNameLst>
                                          <p:attrName>ppt_x</p:attrName>
                                          <p:attrName>ppt_y</p:attrName>
                                        </p:attrNameLst>
                                      </p:cBhvr>
                                      <p:rCtr x="2305" y="4074"/>
                                    </p:animMotion>
                                  </p:childTnLst>
                                </p:cTn>
                              </p:par>
                              <p:par>
                                <p:cTn id="91" presetID="6" presetClass="emph" presetSubtype="0" accel="100000" autoRev="1" fill="hold" nodeType="withEffect">
                                  <p:stCondLst>
                                    <p:cond delay="0"/>
                                  </p:stCondLst>
                                  <p:childTnLst>
                                    <p:animScale>
                                      <p:cBhvr>
                                        <p:cTn id="92" dur="600" fill="hold"/>
                                        <p:tgtEl>
                                          <p:spTgt spid="65"/>
                                        </p:tgtEl>
                                      </p:cBhvr>
                                      <p:by x="60000" y="60000"/>
                                    </p:animScale>
                                  </p:childTnLst>
                                </p:cTn>
                              </p:par>
                              <p:par>
                                <p:cTn id="93" presetID="10" presetClass="entr" presetSubtype="0" fill="hold" nodeType="withEffect">
                                  <p:stCondLst>
                                    <p:cond delay="60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500"/>
                                        <p:tgtEl>
                                          <p:spTgt spid="84"/>
                                        </p:tgtEl>
                                      </p:cBhvr>
                                    </p:animEffect>
                                  </p:childTnLst>
                                </p:cTn>
                              </p:par>
                              <p:par>
                                <p:cTn id="96" presetID="42" presetClass="path" presetSubtype="0" accel="100000" autoRev="1" fill="hold" nodeType="withEffect">
                                  <p:stCondLst>
                                    <p:cond delay="0"/>
                                  </p:stCondLst>
                                  <p:childTnLst>
                                    <p:animMotion origin="layout" path="M 2.29167E-6 2.22222E-6 L -0.04649 0.08241 " pathEditMode="relative" rAng="0" ptsTypes="AA">
                                      <p:cBhvr>
                                        <p:cTn id="97" dur="600" fill="hold"/>
                                        <p:tgtEl>
                                          <p:spTgt spid="84"/>
                                        </p:tgtEl>
                                        <p:attrNameLst>
                                          <p:attrName>ppt_x</p:attrName>
                                          <p:attrName>ppt_y</p:attrName>
                                        </p:attrNameLst>
                                      </p:cBhvr>
                                      <p:rCtr x="-2331" y="4120"/>
                                    </p:animMotion>
                                  </p:childTnLst>
                                </p:cTn>
                              </p:par>
                              <p:par>
                                <p:cTn id="98" presetID="6" presetClass="emph" presetSubtype="0" accel="100000" autoRev="1" fill="hold" nodeType="withEffect">
                                  <p:stCondLst>
                                    <p:cond delay="0"/>
                                  </p:stCondLst>
                                  <p:childTnLst>
                                    <p:animScale>
                                      <p:cBhvr>
                                        <p:cTn id="99" dur="600" fill="hold"/>
                                        <p:tgtEl>
                                          <p:spTgt spid="84"/>
                                        </p:tgtEl>
                                      </p:cBhvr>
                                      <p:by x="60000" y="60000"/>
                                    </p:animScale>
                                  </p:childTnLst>
                                </p:cTn>
                              </p:par>
                              <p:par>
                                <p:cTn id="100" presetID="10" presetClass="entr" presetSubtype="0" fill="hold" nodeType="withEffect">
                                  <p:stCondLst>
                                    <p:cond delay="60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42" presetClass="path" presetSubtype="0" accel="100000" autoRev="1" fill="hold" nodeType="withEffect">
                                  <p:stCondLst>
                                    <p:cond delay="0"/>
                                  </p:stCondLst>
                                  <p:childTnLst>
                                    <p:animMotion origin="layout" path="M -3.95833E-6 2.59259E-6 L 0.04727 -0.08866 " pathEditMode="relative" rAng="0" ptsTypes="AA">
                                      <p:cBhvr>
                                        <p:cTn id="104" dur="600" fill="hold"/>
                                        <p:tgtEl>
                                          <p:spTgt spid="49"/>
                                        </p:tgtEl>
                                        <p:attrNameLst>
                                          <p:attrName>ppt_x</p:attrName>
                                          <p:attrName>ppt_y</p:attrName>
                                        </p:attrNameLst>
                                      </p:cBhvr>
                                      <p:rCtr x="2357" y="-4444"/>
                                    </p:animMotion>
                                  </p:childTnLst>
                                </p:cTn>
                              </p:par>
                              <p:par>
                                <p:cTn id="105" presetID="6" presetClass="emph" presetSubtype="0" accel="100000" autoRev="1" fill="hold" nodeType="withEffect">
                                  <p:stCondLst>
                                    <p:cond delay="0"/>
                                  </p:stCondLst>
                                  <p:childTnLst>
                                    <p:animScale>
                                      <p:cBhvr>
                                        <p:cTn id="106" dur="600" fill="hold"/>
                                        <p:tgtEl>
                                          <p:spTgt spid="49"/>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 grpId="0" animBg="1"/>
      <p:bldP spid="42" grpId="0" animBg="1"/>
      <p:bldP spid="42" grpId="1" animBg="1"/>
      <p:bldP spid="42" grpId="2" animBg="1"/>
      <p:bldP spid="43" grpId="0" animBg="1"/>
      <p:bldP spid="43" grpId="1" animBg="1"/>
      <p:bldP spid="43" grpId="2" animBg="1"/>
      <p:bldP spid="46" grpId="0" animBg="1"/>
      <p:bldP spid="46" grpId="1" animBg="1"/>
      <p:bldP spid="46" grpId="2" animBg="1"/>
      <p:bldP spid="47" grpId="0" animBg="1"/>
      <p:bldP spid="47" grpId="1" animBg="1"/>
      <p:bldP spid="47" grpId="2" animBg="1"/>
      <p:bldP spid="40" grpId="0"/>
      <p:bldP spid="51" grpId="0"/>
      <p:bldP spid="51" grpId="1"/>
      <p:bldP spid="52" grpId="0"/>
      <p:bldP spid="52" grpId="1"/>
      <p:bldP spid="50" grpId="0"/>
      <p:bldP spid="50" grpId="1"/>
      <p:bldP spid="53" grpId="0"/>
      <p:bldP spid="5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Batch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55382" y="1060546"/>
            <a:ext cx="5792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Ingest data from Data Lake or other sources in batch mode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to ADX for moving window of cache and to data lake for long term">
            <a:extLst>
              <a:ext uri="{FF2B5EF4-FFF2-40B4-BE49-F238E27FC236}">
                <a16:creationId xmlns:a16="http://schemas.microsoft.com/office/drawing/2014/main" id="{4573F40D-A702-47E1-9482-EFA7A6F27132}"/>
              </a:ext>
            </a:extLst>
          </p:cNvPr>
          <p:cNvGrpSpPr/>
          <p:nvPr/>
        </p:nvGrpSpPr>
        <p:grpSpPr>
          <a:xfrm>
            <a:off x="1555299" y="1735878"/>
            <a:ext cx="9427105" cy="4283482"/>
            <a:chOff x="1555299" y="1735878"/>
            <a:chExt cx="9427105" cy="4283482"/>
          </a:xfrm>
        </p:grpSpPr>
        <p:grpSp>
          <p:nvGrpSpPr>
            <p:cNvPr id="2" name="Group 1" descr="Showing different data sources for data ingestion">
              <a:extLst>
                <a:ext uri="{FF2B5EF4-FFF2-40B4-BE49-F238E27FC236}">
                  <a16:creationId xmlns:a16="http://schemas.microsoft.com/office/drawing/2014/main" id="{E31F8E5A-A117-4941-B8F7-D84AE800AA7B}"/>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grpSp>
          <p:nvGrpSpPr>
            <p:cNvPr id="4" name="Group 3" descr="Showing Event Hub, IoT hub, Kafka and ADF services for ingestion ">
              <a:extLst>
                <a:ext uri="{FF2B5EF4-FFF2-40B4-BE49-F238E27FC236}">
                  <a16:creationId xmlns:a16="http://schemas.microsoft.com/office/drawing/2014/main" id="{66F7887B-2879-41E1-A570-18030EDA4967}"/>
                </a:ext>
              </a:extLst>
            </p:cNvPr>
            <p:cNvGrpSpPr/>
            <p:nvPr/>
          </p:nvGrpSpPr>
          <p:grpSpPr>
            <a:xfrm>
              <a:off x="3752154" y="2254295"/>
              <a:ext cx="1330814" cy="3597668"/>
              <a:chOff x="3752154" y="2254295"/>
              <a:chExt cx="1330814" cy="3597668"/>
            </a:xfrm>
          </p:grpSpPr>
          <p:grpSp>
            <p:nvGrpSpPr>
              <p:cNvPr id="51" name="Group 50">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8" name="Group 7" descr="Showing data ingestion flow from input sources to Event Hub, IoT Hub, Kafka and ADF pipelines">
              <a:extLst>
                <a:ext uri="{FF2B5EF4-FFF2-40B4-BE49-F238E27FC236}">
                  <a16:creationId xmlns:a16="http://schemas.microsoft.com/office/drawing/2014/main" id="{09960E31-FB0C-4738-ADFC-61E908CE4CD7}"/>
                </a:ext>
              </a:extLst>
            </p:cNvPr>
            <p:cNvGrpSpPr/>
            <p:nvPr/>
          </p:nvGrpSpPr>
          <p:grpSpPr>
            <a:xfrm>
              <a:off x="3143856" y="2513831"/>
              <a:ext cx="2841933" cy="2828633"/>
              <a:chOff x="3143856" y="2513831"/>
              <a:chExt cx="2841933" cy="2828633"/>
            </a:xfrm>
          </p:grpSpPr>
          <p:grpSp>
            <p:nvGrpSpPr>
              <p:cNvPr id="7" name="Group 6">
                <a:extLst>
                  <a:ext uri="{FF2B5EF4-FFF2-40B4-BE49-F238E27FC236}">
                    <a16:creationId xmlns:a16="http://schemas.microsoft.com/office/drawing/2014/main" id="{EE2874CC-0830-44E5-BC46-99509FE2E035}"/>
                  </a:ext>
                </a:extLst>
              </p:cNvPr>
              <p:cNvGrpSpPr/>
              <p:nvPr/>
            </p:nvGrpSpPr>
            <p:grpSpPr>
              <a:xfrm>
                <a:off x="3143856" y="2529704"/>
                <a:ext cx="2328957" cy="2812760"/>
                <a:chOff x="3143856" y="2529704"/>
                <a:chExt cx="2328957" cy="2812760"/>
              </a:xfrm>
            </p:grpSpPr>
            <p:cxnSp>
              <p:nvCxnSpPr>
                <p:cNvPr id="59" name="Straight Arrow Connector 58">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31" name="Connector: Elbow 130">
                <a:extLst>
                  <a:ext uri="{FF2B5EF4-FFF2-40B4-BE49-F238E27FC236}">
                    <a16:creationId xmlns:a16="http://schemas.microsoft.com/office/drawing/2014/main" id="{4836B551-9EAB-48AF-A1C6-4253C242F1C8}"/>
                  </a:ext>
                </a:extLst>
              </p:cNvPr>
              <p:cNvCxnSpPr>
                <a:cxnSpLocks/>
              </p:cNvCxnSpPr>
              <p:nvPr/>
            </p:nvCxnSpPr>
            <p:spPr>
              <a:xfrm rot="5400000" flipH="1" flipV="1">
                <a:off x="4327023" y="3647768"/>
                <a:ext cx="2792703" cy="524829"/>
              </a:xfrm>
              <a:prstGeom prst="bentConnector3">
                <a:avLst>
                  <a:gd name="adj1" fmla="val 99924"/>
                </a:avLst>
              </a:prstGeom>
              <a:ln w="25400">
                <a:solidFill>
                  <a:schemeClr val="accent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1" name="Group 40" descr="Showing icon for ADLS">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120" name="Straight Arrow Connector 119">
              <a:extLst>
                <a:ext uri="{FF2B5EF4-FFF2-40B4-BE49-F238E27FC236}">
                  <a16:creationId xmlns:a16="http://schemas.microsoft.com/office/drawing/2014/main" id="{D57DB5EE-CCA7-4BFC-9AC7-A9D3107430CE}"/>
                </a:ext>
                <a:ext uri="{C183D7F6-B498-43B3-948B-1728B52AA6E4}">
                  <adec:decorative xmlns:adec="http://schemas.microsoft.com/office/drawing/2017/decorative" val="1"/>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Azure Analysis services logo">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EE276A2-13FE-4D63-B5EB-63865394D7D3}"/>
                </a:ext>
                <a:ext uri="{C183D7F6-B498-43B3-948B-1728B52AA6E4}">
                  <adec:decorative xmlns:adec="http://schemas.microsoft.com/office/drawing/2017/decorative" val="1"/>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 uri="{C183D7F6-B498-43B3-948B-1728B52AA6E4}">
                  <adec:decorative xmlns:adec="http://schemas.microsoft.com/office/drawing/2017/decorative" val="1"/>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descr="PowerBI logo">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descr="connection between ADLS and Synapse">
              <a:extLst>
                <a:ext uri="{FF2B5EF4-FFF2-40B4-BE49-F238E27FC236}">
                  <a16:creationId xmlns:a16="http://schemas.microsoft.com/office/drawing/2014/main" id="{60906D6A-FFBF-468F-AA6F-0F1D25159C72}"/>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32" name="Straight Arrow Connector 131" descr="data ingestion from ADLS to ADX">
              <a:extLst>
                <a:ext uri="{FF2B5EF4-FFF2-40B4-BE49-F238E27FC236}">
                  <a16:creationId xmlns:a16="http://schemas.microsoft.com/office/drawing/2014/main" id="{E8802D69-D84F-4BEA-8FE1-5D5647E17E62}"/>
                </a:ext>
              </a:extLst>
            </p:cNvPr>
            <p:cNvCxnSpPr>
              <a:cxnSpLocks/>
            </p:cNvCxnSpPr>
            <p:nvPr/>
          </p:nvCxnSpPr>
          <p:spPr>
            <a:xfrm>
              <a:off x="7074218" y="3066776"/>
              <a:ext cx="0" cy="407918"/>
            </a:xfrm>
            <a:prstGeom prst="straightConnector1">
              <a:avLst/>
            </a:prstGeom>
            <a:ln w="28575">
              <a:solidFill>
                <a:schemeClr val="accent2"/>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B339B7-67BD-4DFA-A1BF-7CE783FD5331}"/>
                </a:ext>
              </a:extLst>
            </p:cNvPr>
            <p:cNvSpPr txBox="1"/>
            <p:nvPr/>
          </p:nvSpPr>
          <p:spPr>
            <a:xfrm>
              <a:off x="7158637" y="3096043"/>
              <a:ext cx="179746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Ingest from Data </a:t>
              </a:r>
              <a:r>
                <a:rPr kumimoji="0" lang="en-US" sz="1400" b="1" i="0" u="none" strike="noStrike" kern="1200" cap="none" spc="0" normalizeH="0" baseline="0" noProof="0">
                  <a:ln>
                    <a:noFill/>
                  </a:ln>
                  <a:solidFill>
                    <a:schemeClr val="accent2"/>
                  </a:solidFill>
                  <a:effectLst/>
                  <a:uLnTx/>
                  <a:uFillTx/>
                  <a:latin typeface="Calibri" panose="020F0502020204030204"/>
                  <a:ea typeface="+mn-ea"/>
                  <a:cs typeface="+mn-cs"/>
                </a:rPr>
                <a:t>Lakepa</a:t>
              </a:r>
              <a:endPar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cxnSp>
          <p:nvCxnSpPr>
            <p:cNvPr id="6" name="Connector: Elbow 5" descr="Showing connection between Synapse, Data lake and Azure Data Explorer">
              <a:extLst>
                <a:ext uri="{FF2B5EF4-FFF2-40B4-BE49-F238E27FC236}">
                  <a16:creationId xmlns:a16="http://schemas.microsoft.com/office/drawing/2014/main" id="{3045BB84-07C9-4D02-A446-C9A221EE75E2}"/>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10636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How it works</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133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5AF6-F2AB-47D1-B6C2-35CA21B4A9C5}"/>
              </a:ext>
            </a:extLst>
          </p:cNvPr>
          <p:cNvSpPr>
            <a:spLocks noGrp="1"/>
          </p:cNvSpPr>
          <p:nvPr>
            <p:ph type="title"/>
          </p:nvPr>
        </p:nvSpPr>
        <p:spPr/>
        <p:txBody>
          <a:bodyPr/>
          <a:lstStyle/>
          <a:p>
            <a:r>
              <a:rPr lang="en-US" dirty="0"/>
              <a:t>Architecture</a:t>
            </a:r>
          </a:p>
        </p:txBody>
      </p:sp>
      <p:graphicFrame>
        <p:nvGraphicFramePr>
          <p:cNvPr id="107" name="Diagram 106" descr="Showing ADX unique and important capabilities">
            <a:extLst>
              <a:ext uri="{FF2B5EF4-FFF2-40B4-BE49-F238E27FC236}">
                <a16:creationId xmlns:a16="http://schemas.microsoft.com/office/drawing/2014/main" id="{A8DC82F8-86F3-4084-9A1B-E257365DCD64}"/>
              </a:ext>
            </a:extLst>
          </p:cNvPr>
          <p:cNvGraphicFramePr/>
          <p:nvPr>
            <p:extLst>
              <p:ext uri="{D42A27DB-BD31-4B8C-83A1-F6EECF244321}">
                <p14:modId xmlns:p14="http://schemas.microsoft.com/office/powerpoint/2010/main" val="2213650289"/>
              </p:ext>
            </p:extLst>
          </p:nvPr>
        </p:nvGraphicFramePr>
        <p:xfrm>
          <a:off x="8760165" y="249390"/>
          <a:ext cx="3391647" cy="631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howing ADX architecture">
            <a:extLst>
              <a:ext uri="{FF2B5EF4-FFF2-40B4-BE49-F238E27FC236}">
                <a16:creationId xmlns:a16="http://schemas.microsoft.com/office/drawing/2014/main" id="{3BF6D0EE-F3FA-4373-9E41-1BB88C872352}"/>
              </a:ext>
            </a:extLst>
          </p:cNvPr>
          <p:cNvPicPr>
            <a:picLocks noChangeAspect="1"/>
          </p:cNvPicPr>
          <p:nvPr/>
        </p:nvPicPr>
        <p:blipFill>
          <a:blip r:embed="rId8"/>
          <a:stretch>
            <a:fillRect/>
          </a:stretch>
        </p:blipFill>
        <p:spPr>
          <a:xfrm>
            <a:off x="262696" y="1666408"/>
            <a:ext cx="8194451" cy="4612914"/>
          </a:xfrm>
          <a:prstGeom prst="rect">
            <a:avLst/>
          </a:prstGeom>
        </p:spPr>
      </p:pic>
    </p:spTree>
    <p:extLst>
      <p:ext uri="{BB962C8B-B14F-4D97-AF65-F5344CB8AC3E}">
        <p14:creationId xmlns:p14="http://schemas.microsoft.com/office/powerpoint/2010/main" val="1423225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Data Management and Ingestion</a:t>
            </a:r>
            <a:endParaRPr lang="en-US" dirty="0">
              <a:solidFill>
                <a:schemeClr val="accent2"/>
              </a:solidFill>
            </a:endParaRPr>
          </a:p>
        </p:txBody>
      </p:sp>
      <p:cxnSp>
        <p:nvCxnSpPr>
          <p:cNvPr id="17" name="Straight Arrow Connector 16">
            <a:extLst>
              <a:ext uri="{FF2B5EF4-FFF2-40B4-BE49-F238E27FC236}">
                <a16:creationId xmlns:a16="http://schemas.microsoft.com/office/drawing/2014/main" id="{95DF28AA-3370-48D8-BBBF-805C84BDE86F}"/>
              </a:ext>
              <a:ext uri="{C183D7F6-B498-43B3-948B-1728B52AA6E4}">
                <adec:decorative xmlns:adec="http://schemas.microsoft.com/office/drawing/2017/decorative" val="1"/>
              </a:ext>
            </a:extLst>
          </p:cNvPr>
          <p:cNvCxnSpPr>
            <a:cxnSpLocks/>
          </p:cNvCxnSpPr>
          <p:nvPr/>
        </p:nvCxnSpPr>
        <p:spPr>
          <a:xfrm flipV="1">
            <a:off x="4692316" y="3839510"/>
            <a:ext cx="801095" cy="10595"/>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 name="Group 1" descr="Showing different supported ways to ingest data into Azure Data Explorer cluster.">
            <a:extLst>
              <a:ext uri="{FF2B5EF4-FFF2-40B4-BE49-F238E27FC236}">
                <a16:creationId xmlns:a16="http://schemas.microsoft.com/office/drawing/2014/main" id="{B9ACA1C6-C1F7-4944-B607-EA94144DF70F}"/>
              </a:ext>
            </a:extLst>
          </p:cNvPr>
          <p:cNvGrpSpPr/>
          <p:nvPr/>
        </p:nvGrpSpPr>
        <p:grpSpPr>
          <a:xfrm>
            <a:off x="1908915" y="1187700"/>
            <a:ext cx="2756620" cy="5000842"/>
            <a:chOff x="1908915" y="1187700"/>
            <a:chExt cx="2756620" cy="5000842"/>
          </a:xfrm>
        </p:grpSpPr>
        <p:pic>
          <p:nvPicPr>
            <p:cNvPr id="3" name="Picture 2" descr="Overview scheme of data ingestion and management">
              <a:extLst>
                <a:ext uri="{FF2B5EF4-FFF2-40B4-BE49-F238E27FC236}">
                  <a16:creationId xmlns:a16="http://schemas.microsoft.com/office/drawing/2014/main" id="{354437A9-7A2F-4144-9C36-3704C3F354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43" t="11882" r="77444" b="67726"/>
            <a:stretch/>
          </p:blipFill>
          <p:spPr bwMode="auto">
            <a:xfrm>
              <a:off x="2328806" y="1520389"/>
              <a:ext cx="914224" cy="928923"/>
            </a:xfrm>
            <a:prstGeom prst="rect">
              <a:avLst/>
            </a:prstGeom>
            <a:solidFill>
              <a:schemeClr val="accent1"/>
            </a:solidFill>
            <a:ln>
              <a:solidFill>
                <a:schemeClr val="accent1"/>
              </a:solidFill>
            </a:ln>
            <a:effectLst/>
          </p:spPr>
        </p:pic>
        <p:sp>
          <p:nvSpPr>
            <p:cNvPr id="149" name="Rectangle 148">
              <a:extLst>
                <a:ext uri="{FF2B5EF4-FFF2-40B4-BE49-F238E27FC236}">
                  <a16:creationId xmlns:a16="http://schemas.microsoft.com/office/drawing/2014/main" id="{E61BF188-1398-45F9-80C6-C7BE88EE3E01}"/>
                </a:ext>
              </a:extLst>
            </p:cNvPr>
            <p:cNvSpPr/>
            <p:nvPr/>
          </p:nvSpPr>
          <p:spPr>
            <a:xfrm>
              <a:off x="2516453" y="1187700"/>
              <a:ext cx="53893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SDKs</a:t>
              </a:r>
            </a:p>
          </p:txBody>
        </p:sp>
        <p:sp>
          <p:nvSpPr>
            <p:cNvPr id="150" name="Rectangle 149">
              <a:extLst>
                <a:ext uri="{FF2B5EF4-FFF2-40B4-BE49-F238E27FC236}">
                  <a16:creationId xmlns:a16="http://schemas.microsoft.com/office/drawing/2014/main" id="{A992670D-9B84-4C73-99CD-7BB271A9EBDC}"/>
                </a:ext>
              </a:extLst>
            </p:cNvPr>
            <p:cNvSpPr/>
            <p:nvPr/>
          </p:nvSpPr>
          <p:spPr>
            <a:xfrm>
              <a:off x="2029942" y="2598874"/>
              <a:ext cx="151195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Managed pipelines</a:t>
              </a:r>
            </a:p>
          </p:txBody>
        </p:sp>
        <p:sp>
          <p:nvSpPr>
            <p:cNvPr id="151" name="Rectangle 150">
              <a:extLst>
                <a:ext uri="{FF2B5EF4-FFF2-40B4-BE49-F238E27FC236}">
                  <a16:creationId xmlns:a16="http://schemas.microsoft.com/office/drawing/2014/main" id="{B0FF7FC4-18BC-4625-B2D1-DA03D776562D}"/>
                </a:ext>
              </a:extLst>
            </p:cNvPr>
            <p:cNvSpPr/>
            <p:nvPr/>
          </p:nvSpPr>
          <p:spPr>
            <a:xfrm>
              <a:off x="1908915" y="4038533"/>
              <a:ext cx="175400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Connections &amp; plugins</a:t>
              </a:r>
            </a:p>
          </p:txBody>
        </p:sp>
        <p:sp>
          <p:nvSpPr>
            <p:cNvPr id="152" name="Rectangle 151">
              <a:extLst>
                <a:ext uri="{FF2B5EF4-FFF2-40B4-BE49-F238E27FC236}">
                  <a16:creationId xmlns:a16="http://schemas.microsoft.com/office/drawing/2014/main" id="{040C5561-54C3-4508-B7D3-57721FF1F3AE}"/>
                </a:ext>
              </a:extLst>
            </p:cNvPr>
            <p:cNvSpPr/>
            <p:nvPr/>
          </p:nvSpPr>
          <p:spPr>
            <a:xfrm>
              <a:off x="2506835" y="5356372"/>
              <a:ext cx="55816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Tools</a:t>
              </a:r>
            </a:p>
          </p:txBody>
        </p:sp>
        <p:pic>
          <p:nvPicPr>
            <p:cNvPr id="153" name="Picture 152" descr="Overview scheme of data ingestion and management">
              <a:extLst>
                <a:ext uri="{FF2B5EF4-FFF2-40B4-BE49-F238E27FC236}">
                  <a16:creationId xmlns:a16="http://schemas.microsoft.com/office/drawing/2014/main" id="{E5848EB7-1D46-4E61-AD3E-FE7E70D45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8" t="36579" r="77649" b="43029"/>
            <a:stretch/>
          </p:blipFill>
          <p:spPr bwMode="auto">
            <a:xfrm>
              <a:off x="2328806" y="2915421"/>
              <a:ext cx="914224" cy="928923"/>
            </a:xfrm>
            <a:prstGeom prst="rect">
              <a:avLst/>
            </a:prstGeom>
            <a:solidFill>
              <a:schemeClr val="accent1"/>
            </a:solidFill>
            <a:ln>
              <a:solidFill>
                <a:schemeClr val="accent1"/>
              </a:solidFill>
            </a:ln>
            <a:effectLst/>
          </p:spPr>
        </p:pic>
        <p:pic>
          <p:nvPicPr>
            <p:cNvPr id="154" name="Picture 153" descr="Overview scheme of data ingestion and management">
              <a:extLst>
                <a:ext uri="{FF2B5EF4-FFF2-40B4-BE49-F238E27FC236}">
                  <a16:creationId xmlns:a16="http://schemas.microsoft.com/office/drawing/2014/main" id="{299C0E85-1F4F-4243-9711-72E879FE3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36" t="61371" r="77751" b="19820"/>
            <a:stretch/>
          </p:blipFill>
          <p:spPr bwMode="auto">
            <a:xfrm>
              <a:off x="2328806" y="4310453"/>
              <a:ext cx="914224" cy="856808"/>
            </a:xfrm>
            <a:prstGeom prst="rect">
              <a:avLst/>
            </a:prstGeom>
            <a:solidFill>
              <a:schemeClr val="accent1"/>
            </a:solidFill>
            <a:ln>
              <a:solidFill>
                <a:schemeClr val="accent1"/>
              </a:solidFill>
            </a:ln>
            <a:effectLst/>
          </p:spPr>
        </p:pic>
        <p:pic>
          <p:nvPicPr>
            <p:cNvPr id="155" name="Picture 154" descr="Overview scheme of data ingestion and management">
              <a:extLst>
                <a:ext uri="{FF2B5EF4-FFF2-40B4-BE49-F238E27FC236}">
                  <a16:creationId xmlns:a16="http://schemas.microsoft.com/office/drawing/2014/main" id="{DFE099B1-299F-4EC4-8D8C-0F602A3F48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6" t="85142" r="77501" b="2670"/>
            <a:stretch/>
          </p:blipFill>
          <p:spPr bwMode="auto">
            <a:xfrm>
              <a:off x="2328806" y="5633371"/>
              <a:ext cx="914224" cy="555171"/>
            </a:xfrm>
            <a:prstGeom prst="rect">
              <a:avLst/>
            </a:prstGeom>
            <a:solidFill>
              <a:schemeClr val="accent1"/>
            </a:solidFill>
            <a:ln>
              <a:solidFill>
                <a:schemeClr val="accent1"/>
              </a:solidFill>
            </a:ln>
            <a:effectLst/>
          </p:spPr>
        </p:pic>
        <p:cxnSp>
          <p:nvCxnSpPr>
            <p:cNvPr id="166" name="Connector: Elbow 165">
              <a:extLst>
                <a:ext uri="{FF2B5EF4-FFF2-40B4-BE49-F238E27FC236}">
                  <a16:creationId xmlns:a16="http://schemas.microsoft.com/office/drawing/2014/main" id="{30FE8CC6-B06E-4AF1-9AF3-8FC2BD3AA1EE}"/>
                </a:ext>
              </a:extLst>
            </p:cNvPr>
            <p:cNvCxnSpPr>
              <a:cxnSpLocks/>
              <a:stCxn id="3" idx="3"/>
            </p:cNvCxnSpPr>
            <p:nvPr/>
          </p:nvCxnSpPr>
          <p:spPr>
            <a:xfrm>
              <a:off x="3243030" y="1984851"/>
              <a:ext cx="1422505" cy="2052245"/>
            </a:xfrm>
            <a:prstGeom prst="bentConnector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9E24221-2BF2-4BD8-A085-936D772CC7B3}"/>
                </a:ext>
              </a:extLst>
            </p:cNvPr>
            <p:cNvCxnSpPr>
              <a:cxnSpLocks/>
            </p:cNvCxnSpPr>
            <p:nvPr/>
          </p:nvCxnSpPr>
          <p:spPr>
            <a:xfrm rot="5400000" flipH="1" flipV="1">
              <a:off x="3022018" y="4258001"/>
              <a:ext cx="1864529" cy="1422505"/>
            </a:xfrm>
            <a:prstGeom prst="bentConnector3">
              <a:avLst>
                <a:gd name="adj1" fmla="val -90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9773866-40A0-412B-A63D-DB1FB69B8619}"/>
                </a:ext>
              </a:extLst>
            </p:cNvPr>
            <p:cNvCxnSpPr>
              <a:cxnSpLocks/>
            </p:cNvCxnSpPr>
            <p:nvPr/>
          </p:nvCxnSpPr>
          <p:spPr>
            <a:xfrm flipV="1">
              <a:off x="3247296" y="472952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3870281-0F89-446F-8285-D4FC66D18A2B}"/>
                </a:ext>
              </a:extLst>
            </p:cNvPr>
            <p:cNvCxnSpPr>
              <a:cxnSpLocks/>
            </p:cNvCxnSpPr>
            <p:nvPr/>
          </p:nvCxnSpPr>
          <p:spPr>
            <a:xfrm flipV="1">
              <a:off x="3240167" y="334497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4" name="Group 3" descr="Showing ADX Cluster view as DataManagement and Engine. DataManagement is responsible for implementing managed pipelines and sending data to Engine for ingestion.">
            <a:extLst>
              <a:ext uri="{FF2B5EF4-FFF2-40B4-BE49-F238E27FC236}">
                <a16:creationId xmlns:a16="http://schemas.microsoft.com/office/drawing/2014/main" id="{E5DBEBE0-BFE3-458C-AA2B-D389629FE4F4}"/>
              </a:ext>
            </a:extLst>
          </p:cNvPr>
          <p:cNvGrpSpPr/>
          <p:nvPr/>
        </p:nvGrpSpPr>
        <p:grpSpPr>
          <a:xfrm>
            <a:off x="5055407" y="2486677"/>
            <a:ext cx="6831793" cy="3146692"/>
            <a:chOff x="5055407" y="2486677"/>
            <a:chExt cx="6831793" cy="3146692"/>
          </a:xfrm>
        </p:grpSpPr>
        <p:cxnSp>
          <p:nvCxnSpPr>
            <p:cNvPr id="292" name="Connector: Elbow 291">
              <a:extLst>
                <a:ext uri="{FF2B5EF4-FFF2-40B4-BE49-F238E27FC236}">
                  <a16:creationId xmlns:a16="http://schemas.microsoft.com/office/drawing/2014/main" id="{C5769C87-DBF1-4C40-AFB3-C60B8CFD1FDA}"/>
                </a:ext>
              </a:extLst>
            </p:cNvPr>
            <p:cNvCxnSpPr>
              <a:cxnSpLocks/>
            </p:cNvCxnSpPr>
            <p:nvPr/>
          </p:nvCxnSpPr>
          <p:spPr>
            <a:xfrm>
              <a:off x="8184321" y="3457398"/>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612274E1-2078-4B08-8194-B42CE98A81B7}"/>
                </a:ext>
              </a:extLst>
            </p:cNvPr>
            <p:cNvSpPr/>
            <p:nvPr/>
          </p:nvSpPr>
          <p:spPr bwMode="auto">
            <a:xfrm>
              <a:off x="5055407" y="2486677"/>
              <a:ext cx="6831793" cy="3146692"/>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6240668" y="2867385"/>
              <a:ext cx="13003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ADX Cluster</a:t>
              </a:r>
            </a:p>
          </p:txBody>
        </p:sp>
        <p:pic>
          <p:nvPicPr>
            <p:cNvPr id="316" name="Graphic 315">
              <a:extLst>
                <a:ext uri="{FF2B5EF4-FFF2-40B4-BE49-F238E27FC236}">
                  <a16:creationId xmlns:a16="http://schemas.microsoft.com/office/drawing/2014/main" id="{7C318B81-C29A-4870-9D1C-2F3910D51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9759" y="2750912"/>
              <a:ext cx="571500" cy="571500"/>
            </a:xfrm>
            <a:prstGeom prst="rect">
              <a:avLst/>
            </a:prstGeom>
          </p:spPr>
        </p:pic>
        <p:sp>
          <p:nvSpPr>
            <p:cNvPr id="142" name="Rectangle 141">
              <a:extLst>
                <a:ext uri="{FF2B5EF4-FFF2-40B4-BE49-F238E27FC236}">
                  <a16:creationId xmlns:a16="http://schemas.microsoft.com/office/drawing/2014/main" id="{DDFB41EF-DB8C-4109-92F5-1A4CB6B9015A}"/>
                </a:ext>
              </a:extLst>
            </p:cNvPr>
            <p:cNvSpPr/>
            <p:nvPr/>
          </p:nvSpPr>
          <p:spPr bwMode="auto">
            <a:xfrm>
              <a:off x="5299076" y="3506351"/>
              <a:ext cx="4546940" cy="1806413"/>
            </a:xfrm>
            <a:prstGeom prst="rect">
              <a:avLst/>
            </a:prstGeom>
            <a:solidFill>
              <a:schemeClr val="tx1">
                <a:alpha val="1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438435"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434995" y="4141022"/>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431555" y="4645441"/>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6130942" y="4225275"/>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493411"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495863" y="3506351"/>
              <a:ext cx="1229664" cy="1806410"/>
            </a:xfrm>
            <a:prstGeom prst="rect">
              <a:avLst/>
            </a:prstGeom>
            <a:solidFill>
              <a:schemeClr val="accent1">
                <a:lumMod val="75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Engine</a:t>
              </a:r>
            </a:p>
          </p:txBody>
        </p:sp>
        <p:cxnSp>
          <p:nvCxnSpPr>
            <p:cNvPr id="285" name="Straight Arrow Connector 284">
              <a:extLst>
                <a:ext uri="{FF2B5EF4-FFF2-40B4-BE49-F238E27FC236}">
                  <a16:creationId xmlns:a16="http://schemas.microsoft.com/office/drawing/2014/main" id="{4F0022C1-E4D9-467D-BF06-59A3555C5770}"/>
                </a:ext>
              </a:extLst>
            </p:cNvPr>
            <p:cNvCxnSpPr>
              <a:cxnSpLocks/>
              <a:endCxn id="143" idx="1"/>
            </p:cNvCxnSpPr>
            <p:nvPr/>
          </p:nvCxnSpPr>
          <p:spPr>
            <a:xfrm>
              <a:off x="6739615" y="3839509"/>
              <a:ext cx="1698820" cy="6781"/>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325A154-C7B5-4AC4-8E39-D3ED9C38F17C}"/>
                </a:ext>
              </a:extLst>
            </p:cNvPr>
            <p:cNvCxnSpPr>
              <a:cxnSpLocks/>
            </p:cNvCxnSpPr>
            <p:nvPr/>
          </p:nvCxnSpPr>
          <p:spPr>
            <a:xfrm>
              <a:off x="9668099" y="4333296"/>
              <a:ext cx="811458" cy="0"/>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2BB4E4D8-BF2C-43D1-A7BC-8EBE10275A0A}"/>
                </a:ext>
              </a:extLst>
            </p:cNvPr>
            <p:cNvCxnSpPr>
              <a:cxnSpLocks/>
              <a:stCxn id="145" idx="3"/>
            </p:cNvCxnSpPr>
            <p:nvPr/>
          </p:nvCxnSpPr>
          <p:spPr>
            <a:xfrm flipV="1">
              <a:off x="9661219" y="4478785"/>
              <a:ext cx="818338" cy="376343"/>
            </a:xfrm>
            <a:prstGeom prst="bentConnector3">
              <a:avLst>
                <a:gd name="adj1" fmla="val 50000"/>
              </a:avLst>
            </a:prstGeom>
            <a:ln w="1270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0830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p:txBody>
          <a:bodyPr/>
          <a:lstStyle/>
          <a:p>
            <a:r>
              <a:rPr lang="en-US" dirty="0"/>
              <a:t>One-Click Ingestion (wizard)</a:t>
            </a:r>
            <a:br>
              <a:rPr lang="en-US" dirty="0"/>
            </a:br>
            <a:r>
              <a:rPr lang="en-US" sz="2400" dirty="0"/>
              <a:t>Friction free on-boarding of your Azure data sources to Azure Data Explorer</a:t>
            </a: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596902" y="2034170"/>
            <a:ext cx="6043384" cy="3172150"/>
          </a:xfrm>
        </p:spPr>
        <p:txBody>
          <a:bodyPr vert="horz" lIns="0" tIns="45720" rIns="91440" bIns="45720" rtlCol="0" anchor="t">
            <a:noAutofit/>
          </a:bodyPr>
          <a:lstStyle/>
          <a:p>
            <a:pPr marL="349250" indent="-349250">
              <a:buFont typeface="+mj-lt"/>
              <a:buAutoNum type="arabicPeriod"/>
            </a:pPr>
            <a:r>
              <a:rPr lang="en-US" sz="1800" dirty="0"/>
              <a:t>Get data from Azure Data Lake, Blob, Event Hub, or local file</a:t>
            </a:r>
          </a:p>
          <a:p>
            <a:pPr marL="349250" indent="-349250">
              <a:buFont typeface="+mj-lt"/>
              <a:buAutoNum type="arabicPeriod"/>
            </a:pPr>
            <a:r>
              <a:rPr lang="en-US" sz="1800" dirty="0"/>
              <a:t>Infer the schema automatically from source </a:t>
            </a:r>
            <a:endParaRPr lang="en-US" sz="1800" dirty="0">
              <a:cs typeface="Calibri"/>
            </a:endParaRPr>
          </a:p>
          <a:p>
            <a:pPr marL="349250" indent="-349250">
              <a:buFont typeface="+mj-lt"/>
              <a:buAutoNum type="arabicPeriod"/>
            </a:pPr>
            <a:r>
              <a:rPr lang="en-US" sz="1800" dirty="0"/>
              <a:t>Create table and mapping</a:t>
            </a:r>
          </a:p>
          <a:p>
            <a:pPr marL="349250" indent="-349250">
              <a:buFont typeface="+mj-lt"/>
              <a:buAutoNum type="arabicPeriod"/>
            </a:pPr>
            <a:r>
              <a:rPr lang="en-US" sz="1800" dirty="0"/>
              <a:t>Ingest one-time data or create connection for continuous data ingestion</a:t>
            </a:r>
          </a:p>
          <a:p>
            <a:pPr marL="685800" lvl="1" indent="-336550">
              <a:buFont typeface="Arial" panose="020B0604020202020204" pitchFamily="34" charset="0"/>
              <a:buChar char="•"/>
            </a:pPr>
            <a:r>
              <a:rPr lang="en-US" sz="1600" dirty="0">
                <a:cs typeface="Calibri" panose="020F0502020204030204"/>
              </a:rPr>
              <a:t>Continuous, one time or backfill </a:t>
            </a:r>
          </a:p>
        </p:txBody>
      </p:sp>
      <p:grpSp>
        <p:nvGrpSpPr>
          <p:cNvPr id="2" name="Group 1" descr="Picture showing IoT Hub, Event Hub and Azure Data Lake Storage managed pipeline ingesting data into Azure Data Explorer">
            <a:extLst>
              <a:ext uri="{FF2B5EF4-FFF2-40B4-BE49-F238E27FC236}">
                <a16:creationId xmlns:a16="http://schemas.microsoft.com/office/drawing/2014/main" id="{E9E7C4BC-7F98-4DC1-A94D-445BB33B03C8}"/>
              </a:ext>
            </a:extLst>
          </p:cNvPr>
          <p:cNvGrpSpPr/>
          <p:nvPr/>
        </p:nvGrpSpPr>
        <p:grpSpPr>
          <a:xfrm>
            <a:off x="7406112" y="2645974"/>
            <a:ext cx="3416470" cy="3593923"/>
            <a:chOff x="7406112" y="2645974"/>
            <a:chExt cx="3416470" cy="3593923"/>
          </a:xfrm>
        </p:grpSpPr>
        <p:grpSp>
          <p:nvGrpSpPr>
            <p:cNvPr id="14" name="Group 13">
              <a:extLst>
                <a:ext uri="{FF2B5EF4-FFF2-40B4-BE49-F238E27FC236}">
                  <a16:creationId xmlns:a16="http://schemas.microsoft.com/office/drawing/2014/main" id="{03F6DD86-C9C8-42B2-84F6-F716778F377E}"/>
                </a:ext>
              </a:extLst>
            </p:cNvPr>
            <p:cNvGrpSpPr/>
            <p:nvPr/>
          </p:nvGrpSpPr>
          <p:grpSpPr>
            <a:xfrm>
              <a:off x="7919397" y="4037404"/>
              <a:ext cx="477419" cy="484978"/>
              <a:chOff x="4981073" y="2117558"/>
              <a:chExt cx="837449" cy="850710"/>
            </a:xfrm>
          </p:grpSpPr>
          <p:grpSp>
            <p:nvGrpSpPr>
              <p:cNvPr id="15" name="Group 14">
                <a:extLst>
                  <a:ext uri="{FF2B5EF4-FFF2-40B4-BE49-F238E27FC236}">
                    <a16:creationId xmlns:a16="http://schemas.microsoft.com/office/drawing/2014/main" id="{2F0E297F-26DA-44E7-98AE-52395D295CF5}"/>
                  </a:ext>
                </a:extLst>
              </p:cNvPr>
              <p:cNvGrpSpPr/>
              <p:nvPr/>
            </p:nvGrpSpPr>
            <p:grpSpPr>
              <a:xfrm>
                <a:off x="4981073" y="2117558"/>
                <a:ext cx="837449" cy="850710"/>
                <a:chOff x="4981073" y="2117558"/>
                <a:chExt cx="837449" cy="850710"/>
              </a:xfrm>
            </p:grpSpPr>
            <p:grpSp>
              <p:nvGrpSpPr>
                <p:cNvPr id="25" name="Group 24">
                  <a:extLst>
                    <a:ext uri="{FF2B5EF4-FFF2-40B4-BE49-F238E27FC236}">
                      <a16:creationId xmlns:a16="http://schemas.microsoft.com/office/drawing/2014/main" id="{74127F51-8DAE-42C1-B6B6-969ED738AA1F}"/>
                    </a:ext>
                  </a:extLst>
                </p:cNvPr>
                <p:cNvGrpSpPr/>
                <p:nvPr/>
              </p:nvGrpSpPr>
              <p:grpSpPr>
                <a:xfrm>
                  <a:off x="4981073" y="2117558"/>
                  <a:ext cx="837449" cy="201168"/>
                  <a:chOff x="4981073" y="2117558"/>
                  <a:chExt cx="837449" cy="201168"/>
                </a:xfrm>
              </p:grpSpPr>
              <p:sp>
                <p:nvSpPr>
                  <p:cNvPr id="30" name="Rectangle 29">
                    <a:extLst>
                      <a:ext uri="{FF2B5EF4-FFF2-40B4-BE49-F238E27FC236}">
                        <a16:creationId xmlns:a16="http://schemas.microsoft.com/office/drawing/2014/main" id="{527904D7-C5BC-41FA-8EEA-04D2F985A736}"/>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42DC2E6-7E3A-47F2-AD1B-B3BCCDBEF09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E1CCD7A-6246-4282-BA06-DE17F58D505C}"/>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34355F1-AB25-4E9B-A703-31277FA79544}"/>
                    </a:ext>
                  </a:extLst>
                </p:cNvPr>
                <p:cNvGrpSpPr/>
                <p:nvPr/>
              </p:nvGrpSpPr>
              <p:grpSpPr>
                <a:xfrm rot="10800000">
                  <a:off x="4981073" y="2767100"/>
                  <a:ext cx="837449" cy="201168"/>
                  <a:chOff x="4981073" y="2117558"/>
                  <a:chExt cx="837449" cy="201168"/>
                </a:xfrm>
                <a:solidFill>
                  <a:schemeClr val="tx1"/>
                </a:solidFill>
              </p:grpSpPr>
              <p:sp>
                <p:nvSpPr>
                  <p:cNvPr id="27" name="Rectangle 26">
                    <a:extLst>
                      <a:ext uri="{FF2B5EF4-FFF2-40B4-BE49-F238E27FC236}">
                        <a16:creationId xmlns:a16="http://schemas.microsoft.com/office/drawing/2014/main" id="{96E7B0FA-E948-4532-BFE3-4D6DE34C511B}"/>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C0B6DE4-C34A-413C-A7C8-E1A52BD54DA8}"/>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EDC932B-0F28-47FF-8F19-0B68212FFD6C}"/>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C1135F44-6F27-42FC-8924-D2DE3FA88DC7}"/>
                  </a:ext>
                </a:extLst>
              </p:cNvPr>
              <p:cNvGrpSpPr/>
              <p:nvPr/>
            </p:nvGrpSpPr>
            <p:grpSpPr>
              <a:xfrm>
                <a:off x="5155930" y="2310548"/>
                <a:ext cx="522240" cy="464731"/>
                <a:chOff x="5152845" y="2310548"/>
                <a:chExt cx="522240" cy="464731"/>
              </a:xfrm>
            </p:grpSpPr>
            <p:grpSp>
              <p:nvGrpSpPr>
                <p:cNvPr id="17" name="Group 16">
                  <a:extLst>
                    <a:ext uri="{FF2B5EF4-FFF2-40B4-BE49-F238E27FC236}">
                      <a16:creationId xmlns:a16="http://schemas.microsoft.com/office/drawing/2014/main" id="{41CC9F23-B423-4812-A9E4-40775615260A}"/>
                    </a:ext>
                  </a:extLst>
                </p:cNvPr>
                <p:cNvGrpSpPr/>
                <p:nvPr/>
              </p:nvGrpSpPr>
              <p:grpSpPr>
                <a:xfrm>
                  <a:off x="5152845" y="2310548"/>
                  <a:ext cx="125425" cy="464731"/>
                  <a:chOff x="5152845" y="2318726"/>
                  <a:chExt cx="125425" cy="464731"/>
                </a:xfrm>
              </p:grpSpPr>
              <p:sp>
                <p:nvSpPr>
                  <p:cNvPr id="22" name="Rectangle 21">
                    <a:extLst>
                      <a:ext uri="{FF2B5EF4-FFF2-40B4-BE49-F238E27FC236}">
                        <a16:creationId xmlns:a16="http://schemas.microsoft.com/office/drawing/2014/main" id="{766E2810-F2B3-4DE8-9874-9DC1CB263B2E}"/>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7EAFBA-9181-434F-943D-62525D5E404D}"/>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E11A7A5-C367-4DA6-953D-625A69C17A86}"/>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D500AE-1885-466C-A4BE-27E9A16F8D7A}"/>
                    </a:ext>
                  </a:extLst>
                </p:cNvPr>
                <p:cNvGrpSpPr/>
                <p:nvPr/>
              </p:nvGrpSpPr>
              <p:grpSpPr>
                <a:xfrm>
                  <a:off x="5354128" y="2395374"/>
                  <a:ext cx="125425" cy="295078"/>
                  <a:chOff x="5354128" y="2404990"/>
                  <a:chExt cx="125425" cy="295078"/>
                </a:xfrm>
              </p:grpSpPr>
              <p:sp>
                <p:nvSpPr>
                  <p:cNvPr id="20" name="Rectangle 19">
                    <a:extLst>
                      <a:ext uri="{FF2B5EF4-FFF2-40B4-BE49-F238E27FC236}">
                        <a16:creationId xmlns:a16="http://schemas.microsoft.com/office/drawing/2014/main" id="{30780906-95A3-4D84-BDEB-CEDF7461AAF4}"/>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C04F66-E891-4B5D-80EA-4C53C3CA74B4}"/>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6C99BCAF-C7BB-40E8-84DF-49336DE562D4}"/>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pic>
          <p:nvPicPr>
            <p:cNvPr id="33" name="Graphic 32">
              <a:extLst>
                <a:ext uri="{FF2B5EF4-FFF2-40B4-BE49-F238E27FC236}">
                  <a16:creationId xmlns:a16="http://schemas.microsoft.com/office/drawing/2014/main" id="{4F206EE8-8E39-48F2-8BF3-AA2CA61DD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604" y="2645974"/>
              <a:ext cx="467766" cy="467766"/>
            </a:xfrm>
            <a:prstGeom prst="rect">
              <a:avLst/>
            </a:prstGeom>
          </p:spPr>
        </p:pic>
        <p:sp>
          <p:nvSpPr>
            <p:cNvPr id="34" name="TextBox 33">
              <a:extLst>
                <a:ext uri="{FF2B5EF4-FFF2-40B4-BE49-F238E27FC236}">
                  <a16:creationId xmlns:a16="http://schemas.microsoft.com/office/drawing/2014/main" id="{A2137A38-0C5B-46EC-9DB7-4B70B5F9DE44}"/>
                </a:ext>
              </a:extLst>
            </p:cNvPr>
            <p:cNvSpPr txBox="1"/>
            <p:nvPr/>
          </p:nvSpPr>
          <p:spPr>
            <a:xfrm>
              <a:off x="7700924" y="3257923"/>
              <a:ext cx="973127" cy="215444"/>
            </a:xfrm>
            <a:prstGeom prst="rect">
              <a:avLst/>
            </a:prstGeom>
            <a:noFill/>
          </p:spPr>
          <p:txBody>
            <a:bodyPr wrap="square" lIns="0" tIns="0" rIns="0" bIns="0" rtlCol="0">
              <a:spAutoFit/>
            </a:bodyPr>
            <a:lstStyle/>
            <a:p>
              <a:pPr algn="ctr" defTabSz="914192">
                <a:defRPr/>
              </a:pPr>
              <a:r>
                <a:rPr lang="en-US" sz="1400">
                  <a:latin typeface="Segoe UI"/>
                </a:rPr>
                <a:t>IoT Hub</a:t>
              </a:r>
            </a:p>
          </p:txBody>
        </p:sp>
        <p:sp>
          <p:nvSpPr>
            <p:cNvPr id="35" name="TextBox 34">
              <a:extLst>
                <a:ext uri="{FF2B5EF4-FFF2-40B4-BE49-F238E27FC236}">
                  <a16:creationId xmlns:a16="http://schemas.microsoft.com/office/drawing/2014/main" id="{540BEC88-F8CE-4096-A912-DDA7BEAF27DD}"/>
                </a:ext>
              </a:extLst>
            </p:cNvPr>
            <p:cNvSpPr txBox="1"/>
            <p:nvPr/>
          </p:nvSpPr>
          <p:spPr>
            <a:xfrm>
              <a:off x="7671544" y="4585632"/>
              <a:ext cx="973127" cy="215444"/>
            </a:xfrm>
            <a:prstGeom prst="rect">
              <a:avLst/>
            </a:prstGeom>
            <a:noFill/>
          </p:spPr>
          <p:txBody>
            <a:bodyPr wrap="square" lIns="0" tIns="0" rIns="0" bIns="0" rtlCol="0">
              <a:spAutoFit/>
            </a:bodyPr>
            <a:lstStyle/>
            <a:p>
              <a:pPr algn="ctr" defTabSz="914192">
                <a:defRPr/>
              </a:pPr>
              <a:r>
                <a:rPr lang="en-US" sz="1400" dirty="0">
                  <a:latin typeface="Segoe UI"/>
                </a:rPr>
                <a:t>Event  Hubs</a:t>
              </a:r>
            </a:p>
          </p:txBody>
        </p:sp>
        <p:sp>
          <p:nvSpPr>
            <p:cNvPr id="36" name="Right Bracket 35">
              <a:extLst>
                <a:ext uri="{FF2B5EF4-FFF2-40B4-BE49-F238E27FC236}">
                  <a16:creationId xmlns:a16="http://schemas.microsoft.com/office/drawing/2014/main" id="{4533F53E-9AA7-43C1-AFB1-3B6D5376AE01}"/>
                </a:ext>
              </a:extLst>
            </p:cNvPr>
            <p:cNvSpPr/>
            <p:nvPr/>
          </p:nvSpPr>
          <p:spPr>
            <a:xfrm>
              <a:off x="8752992" y="2648481"/>
              <a:ext cx="182656" cy="3232275"/>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latin typeface="Segoe UI"/>
              </a:endParaRPr>
            </a:p>
          </p:txBody>
        </p:sp>
        <p:cxnSp>
          <p:nvCxnSpPr>
            <p:cNvPr id="39" name="Straight Arrow Connector 38">
              <a:extLst>
                <a:ext uri="{FF2B5EF4-FFF2-40B4-BE49-F238E27FC236}">
                  <a16:creationId xmlns:a16="http://schemas.microsoft.com/office/drawing/2014/main" id="{BCE8CD1C-E272-48B2-99F0-C94965DD734F}"/>
                </a:ext>
              </a:extLst>
            </p:cNvPr>
            <p:cNvCxnSpPr>
              <a:cxnSpLocks/>
            </p:cNvCxnSpPr>
            <p:nvPr/>
          </p:nvCxnSpPr>
          <p:spPr>
            <a:xfrm>
              <a:off x="8923631" y="4264618"/>
              <a:ext cx="445592"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BA8561-F04F-443E-9AA4-9B64A42D993D}"/>
                </a:ext>
              </a:extLst>
            </p:cNvPr>
            <p:cNvSpPr txBox="1"/>
            <p:nvPr/>
          </p:nvSpPr>
          <p:spPr>
            <a:xfrm>
              <a:off x="9483200" y="4406916"/>
              <a:ext cx="1339382" cy="430887"/>
            </a:xfrm>
            <a:prstGeom prst="rect">
              <a:avLst/>
            </a:prstGeom>
            <a:noFill/>
          </p:spPr>
          <p:txBody>
            <a:bodyPr wrap="square" lIns="0" tIns="0" rIns="0" bIns="0" rtlCol="0">
              <a:spAutoFit/>
            </a:bodyPr>
            <a:lstStyle/>
            <a:p>
              <a:pPr algn="ctr" defTabSz="914192">
                <a:defRPr/>
              </a:pPr>
              <a:r>
                <a:rPr lang="en-US" sz="1400" dirty="0">
                  <a:latin typeface="Segoe UI"/>
                </a:rPr>
                <a:t>Azure</a:t>
              </a:r>
              <a:br>
                <a:rPr lang="en-US" sz="1400" dirty="0">
                  <a:latin typeface="Segoe UI"/>
                </a:rPr>
              </a:br>
              <a:r>
                <a:rPr lang="en-US" sz="1400" dirty="0">
                  <a:latin typeface="Segoe UI"/>
                </a:rPr>
                <a:t>Data Explorer</a:t>
              </a:r>
            </a:p>
          </p:txBody>
        </p:sp>
        <p:pic>
          <p:nvPicPr>
            <p:cNvPr id="83" name="Graphic 82">
              <a:extLst>
                <a:ext uri="{FF2B5EF4-FFF2-40B4-BE49-F238E27FC236}">
                  <a16:creationId xmlns:a16="http://schemas.microsoft.com/office/drawing/2014/main" id="{E0DA8B76-DB6F-455C-8EDD-C966812DB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182" y="3558652"/>
              <a:ext cx="571419" cy="571419"/>
            </a:xfrm>
            <a:prstGeom prst="rect">
              <a:avLst/>
            </a:prstGeom>
          </p:spPr>
        </p:pic>
        <p:grpSp>
          <p:nvGrpSpPr>
            <p:cNvPr id="87" name="Group 86">
              <a:extLst>
                <a:ext uri="{FF2B5EF4-FFF2-40B4-BE49-F238E27FC236}">
                  <a16:creationId xmlns:a16="http://schemas.microsoft.com/office/drawing/2014/main" id="{4E3C32D5-B48C-4805-AD36-5AD4C6606B78}"/>
                </a:ext>
              </a:extLst>
            </p:cNvPr>
            <p:cNvGrpSpPr/>
            <p:nvPr/>
          </p:nvGrpSpPr>
          <p:grpSpPr>
            <a:xfrm>
              <a:off x="7879888" y="5514483"/>
              <a:ext cx="507755" cy="435880"/>
              <a:chOff x="2488014" y="1320237"/>
              <a:chExt cx="4696411" cy="4187931"/>
            </a:xfrm>
          </p:grpSpPr>
          <p:sp>
            <p:nvSpPr>
              <p:cNvPr id="88" name="Hexagon 87">
                <a:extLst>
                  <a:ext uri="{FF2B5EF4-FFF2-40B4-BE49-F238E27FC236}">
                    <a16:creationId xmlns:a16="http://schemas.microsoft.com/office/drawing/2014/main" id="{7322BCE0-5502-4D3C-910B-0E1EA8343566}"/>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89" name="Snip Single Corner Rectangle 26">
                <a:extLst>
                  <a:ext uri="{FF2B5EF4-FFF2-40B4-BE49-F238E27FC236}">
                    <a16:creationId xmlns:a16="http://schemas.microsoft.com/office/drawing/2014/main" id="{C6B6E57E-25BF-4B15-96EF-3838CD09D122}"/>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90" name="Group 89">
                <a:extLst>
                  <a:ext uri="{FF2B5EF4-FFF2-40B4-BE49-F238E27FC236}">
                    <a16:creationId xmlns:a16="http://schemas.microsoft.com/office/drawing/2014/main" id="{1DF0ECF7-F065-469B-9404-BD41A1216823}"/>
                  </a:ext>
                </a:extLst>
              </p:cNvPr>
              <p:cNvGrpSpPr/>
              <p:nvPr/>
            </p:nvGrpSpPr>
            <p:grpSpPr>
              <a:xfrm>
                <a:off x="4271147" y="2716509"/>
                <a:ext cx="790232" cy="1472559"/>
                <a:chOff x="4917030" y="1019829"/>
                <a:chExt cx="123056" cy="229308"/>
              </a:xfrm>
            </p:grpSpPr>
            <p:sp>
              <p:nvSpPr>
                <p:cNvPr id="92" name="Freeform: Shape 91">
                  <a:extLst>
                    <a:ext uri="{FF2B5EF4-FFF2-40B4-BE49-F238E27FC236}">
                      <a16:creationId xmlns:a16="http://schemas.microsoft.com/office/drawing/2014/main" id="{B789E9B2-0373-4997-A29F-1F02CB7B166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37C37AAF-16B8-4595-B04D-287FDB6D3AC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E68782DB-FD3D-499E-8692-39C4BEF9B42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BA4C111B-28E3-4D65-8619-71E15D22FA1D}"/>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91" name="Right Triangle 90">
                <a:extLst>
                  <a:ext uri="{FF2B5EF4-FFF2-40B4-BE49-F238E27FC236}">
                    <a16:creationId xmlns:a16="http://schemas.microsoft.com/office/drawing/2014/main" id="{78F7BBF2-6022-49A2-9EBB-A8E69C9D3200}"/>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mn-ea"/>
                  <a:cs typeface="Segoe UI" pitchFamily="34" charset="0"/>
                </a:endParaRPr>
              </a:p>
            </p:txBody>
          </p:sp>
        </p:grpSp>
        <p:sp>
          <p:nvSpPr>
            <p:cNvPr id="97" name="Rectangle 96">
              <a:extLst>
                <a:ext uri="{FF2B5EF4-FFF2-40B4-BE49-F238E27FC236}">
                  <a16:creationId xmlns:a16="http://schemas.microsoft.com/office/drawing/2014/main" id="{D771534F-CFBD-4E60-9AAF-FBC38F7820D7}"/>
                </a:ext>
              </a:extLst>
            </p:cNvPr>
            <p:cNvSpPr/>
            <p:nvPr/>
          </p:nvSpPr>
          <p:spPr>
            <a:xfrm>
              <a:off x="7406112" y="5993676"/>
              <a:ext cx="185628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spTree>
    <p:extLst>
      <p:ext uri="{BB962C8B-B14F-4D97-AF65-F5344CB8AC3E}">
        <p14:creationId xmlns:p14="http://schemas.microsoft.com/office/powerpoint/2010/main" val="5324406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dirty="0"/>
              <a:t>Intuitive querying</a:t>
            </a:r>
          </a:p>
        </p:txBody>
      </p:sp>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Aft>
                <a:spcPts val="600"/>
              </a:spcAft>
            </a:pPr>
            <a:r>
              <a:rPr lang="en-US" sz="2400" b="0" dirty="0">
                <a:solidFill>
                  <a:schemeClr val="accent2"/>
                </a:solidFill>
                <a:latin typeface="Segoe UI"/>
              </a:rPr>
              <a:t>Simple and powerful</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Rich rational query language (filter, aggregate, join, calculated columns, and more)</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Built-in full-text search, time series, user analytics, geospatial, and machine learning operators</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Out-of-the box visualization</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Easy-to-use syntax + Microsoft IntelliSense </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Highly recognizable hierarchical schema entities</a:t>
            </a:r>
          </a:p>
          <a:p>
            <a:pPr marL="174591" indent="-174591" defTabSz="914016">
              <a:spcAft>
                <a:spcPts val="600"/>
              </a:spcAft>
              <a:buFont typeface="Arial" panose="020B0604020202020204" pitchFamily="34" charset="0"/>
              <a:buChar char="•"/>
            </a:pPr>
            <a:endParaRPr lang="en-US" sz="1800" b="0" dirty="0">
              <a:highlight>
                <a:srgbClr val="FFFF00"/>
              </a:highlight>
              <a:latin typeface="Segoe UI"/>
            </a:endParaRPr>
          </a:p>
          <a:p>
            <a:pPr defTabSz="914016">
              <a:spcAft>
                <a:spcPts val="600"/>
              </a:spcAft>
            </a:pPr>
            <a:r>
              <a:rPr lang="en-US" sz="2400" b="0" dirty="0">
                <a:solidFill>
                  <a:schemeClr val="accent2"/>
                </a:solidFill>
                <a:latin typeface="Segoe UI"/>
              </a:rPr>
              <a:t>Extensible </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In-line Python and R</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T-SQL </a:t>
            </a:r>
          </a:p>
        </p:txBody>
      </p:sp>
      <p:pic>
        <p:nvPicPr>
          <p:cNvPr id="8" name="Picture 7" descr="Showing KQL query screenshot">
            <a:extLst>
              <a:ext uri="{FF2B5EF4-FFF2-40B4-BE49-F238E27FC236}">
                <a16:creationId xmlns:a16="http://schemas.microsoft.com/office/drawing/2014/main" id="{5A060118-FAC4-4E40-8B05-03DCA3F2C6F8}"/>
              </a:ext>
            </a:extLst>
          </p:cNvPr>
          <p:cNvPicPr>
            <a:picLocks noChangeAspect="1"/>
          </p:cNvPicPr>
          <p:nvPr/>
        </p:nvPicPr>
        <p:blipFill>
          <a:blip r:embed="rId2"/>
          <a:stretch>
            <a:fillRect/>
          </a:stretch>
        </p:blipFill>
        <p:spPr>
          <a:xfrm>
            <a:off x="6468876" y="1436688"/>
            <a:ext cx="5443817" cy="2432916"/>
          </a:xfrm>
          <a:prstGeom prst="rect">
            <a:avLst/>
          </a:prstGeom>
          <a:ln>
            <a:solidFill>
              <a:schemeClr val="accent1"/>
            </a:solidFill>
          </a:ln>
        </p:spPr>
      </p:pic>
    </p:spTree>
    <p:extLst>
      <p:ext uri="{BB962C8B-B14F-4D97-AF65-F5344CB8AC3E}">
        <p14:creationId xmlns:p14="http://schemas.microsoft.com/office/powerpoint/2010/main" val="38864129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Geospatial query</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4798108"/>
          </a:xfrm>
        </p:spPr>
        <p:txBody>
          <a:bodyPr/>
          <a:lstStyle/>
          <a:p>
            <a:pPr marL="342834" indent="-342834">
              <a:buFont typeface="+mj-lt"/>
              <a:buAutoNum type="arabicPeriod"/>
            </a:pPr>
            <a:r>
              <a:rPr lang="en-US" sz="2000" b="1" dirty="0">
                <a:solidFill>
                  <a:schemeClr val="accent2"/>
                </a:solidFill>
                <a:cs typeface="Segoe UI Light" panose="020B0502040204020203" pitchFamily="34" charset="0"/>
              </a:rPr>
              <a:t> </a:t>
            </a:r>
            <a:r>
              <a:rPr lang="en-US" sz="1800" b="1" dirty="0">
                <a:solidFill>
                  <a:schemeClr val="accent2"/>
                </a:solidFill>
                <a:cs typeface="Segoe UI Light" panose="020B0502040204020203" pitchFamily="34" charset="0"/>
                <a:hlinkClick r:id="rId4">
                  <a:extLst>
                    <a:ext uri="{A12FA001-AC4F-418D-AE19-62706E023703}">
                      <ahyp:hlinkClr xmlns:ahyp="http://schemas.microsoft.com/office/drawing/2018/hyperlinkcolor" val="tx"/>
                    </a:ext>
                  </a:extLst>
                </a:hlinkClick>
              </a:rPr>
              <a:t>Geohash</a:t>
            </a:r>
            <a:r>
              <a:rPr lang="en-US" sz="1800" b="1" dirty="0">
                <a:solidFill>
                  <a:schemeClr val="accent2"/>
                </a:solidFill>
                <a:cs typeface="Segoe UI Light" panose="020B0502040204020203" pitchFamily="34" charset="0"/>
              </a:rPr>
              <a:t> support</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Transformation from coordinates to geohashes and back</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Use-case: Summarization by geographical buckets, store locations based on a single column</a:t>
            </a:r>
            <a:endParaRPr lang="en-US" b="1" dirty="0">
              <a:solidFill>
                <a:schemeClr val="tx1"/>
              </a:solidFill>
              <a:cs typeface="Segoe UI Light" panose="020B0502040204020203" pitchFamily="34" charset="0"/>
            </a:endParaRPr>
          </a:p>
          <a:p>
            <a:pPr marL="457112" indent="-457112">
              <a:buFont typeface="+mj-lt"/>
              <a:buAutoNum type="arabicPeriod"/>
            </a:pPr>
            <a:r>
              <a:rPr lang="en-US" sz="1800" b="1" dirty="0">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Calculate the distance between two points</a:t>
            </a:r>
          </a:p>
          <a:p>
            <a:pPr marL="457112" indent="-457112">
              <a:buFont typeface="+mj-lt"/>
              <a:buAutoNum type="arabicPeriod"/>
            </a:pPr>
            <a:r>
              <a:rPr lang="en-US" sz="1800" b="1" dirty="0">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Check whether a point is in a given circle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Next: support for lines &amp; polygons (i.e. check whether a point/line/polygon is in a polygon)</a:t>
            </a:r>
          </a:p>
          <a:p>
            <a:pPr marL="457112" indent="-457112">
              <a:buFont typeface="+mj-lt"/>
              <a:buAutoNum type="arabicPeriod"/>
            </a:pPr>
            <a:r>
              <a:rPr lang="en-US" sz="1800" b="1" dirty="0">
                <a:solidFill>
                  <a:schemeClr val="accent2"/>
                </a:solidFill>
                <a:cs typeface="Segoe UI Light" panose="020B0502040204020203" pitchFamily="34" charset="0"/>
              </a:rPr>
              <a:t>Next: Intersection</a:t>
            </a:r>
            <a:endParaRPr lang="en-US" sz="1800" dirty="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Support for lines &amp; polygons</a:t>
            </a:r>
          </a:p>
          <a:p>
            <a:pPr marL="0" indent="0">
              <a:lnSpc>
                <a:spcPct val="150000"/>
              </a:lnSpc>
              <a:buNone/>
            </a:pPr>
            <a:r>
              <a:rPr lang="en-US" sz="1400" dirty="0">
                <a:solidFill>
                  <a:schemeClr val="tx1"/>
                </a:solidFill>
                <a:cs typeface="Segoe UI Light" panose="020B0502040204020203" pitchFamily="34" charset="0"/>
              </a:rPr>
              <a:t>Geospatial coordinates are interpreted as represented per the WGS-84 reference system</a:t>
            </a:r>
            <a:r>
              <a:rPr lang="en-US" sz="1400" dirty="0">
                <a:solidFill>
                  <a:schemeClr val="tx1"/>
                </a:solidFill>
              </a:rPr>
              <a:t>.</a:t>
            </a:r>
          </a:p>
        </p:txBody>
      </p:sp>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016" y="1175812"/>
            <a:ext cx="3189991" cy="15962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016" y="2920559"/>
            <a:ext cx="3189991" cy="1581289"/>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7016" y="4665305"/>
            <a:ext cx="3189991" cy="1819578"/>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31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Advanced Analytics – </a:t>
            </a:r>
            <a:r>
              <a:rPr lang="en-US" dirty="0">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Auto Clustering for Diagnosis and</a:t>
            </a:r>
            <a:r>
              <a:rPr kumimoji="0" lang="en-US" sz="2000" b="0" i="0" u="none" strike="noStrike" kern="1200" cap="none" spc="0" normalizeH="0" noProof="0" dirty="0">
                <a:ln>
                  <a:noFill/>
                </a:ln>
                <a:solidFill>
                  <a:schemeClr val="tx1"/>
                </a:solidFill>
                <a:effectLst/>
                <a:uLnTx/>
                <a:uFillTx/>
                <a:latin typeface="Segoe UI"/>
                <a:ea typeface="+mn-ea"/>
                <a:cs typeface="+mn-cs"/>
              </a:rPr>
              <a:t> RCA</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Forecasting</a:t>
            </a:r>
          </a:p>
          <a:p>
            <a:pPr marL="285750" lvl="0" indent="-285750" defTabSz="914016">
              <a:spcAft>
                <a:spcPts val="600"/>
              </a:spcAft>
              <a:buFont typeface="Arial" panose="020B0604020202020204" pitchFamily="34" charset="0"/>
              <a:buChar char="•"/>
              <a:defRPr/>
            </a:pPr>
            <a:r>
              <a:rPr lang="en-US" sz="2000" b="0" dirty="0">
                <a:solidFill>
                  <a:schemeClr val="tx1"/>
                </a:solidFill>
                <a:latin typeface="Segoe UI"/>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Distributed Custom</a:t>
            </a:r>
            <a:br>
              <a:rPr kumimoji="0" lang="en-US" sz="2400" b="0" i="0" u="none" strike="noStrike" kern="1200" cap="none" spc="0" normalizeH="0" baseline="0" noProof="0" dirty="0">
                <a:ln>
                  <a:noFill/>
                </a:ln>
                <a:solidFill>
                  <a:schemeClr val="accent2"/>
                </a:solidFill>
                <a:effectLst/>
                <a:uLnTx/>
                <a:uFillTx/>
                <a:latin typeface="Segoe UI"/>
                <a:ea typeface="+mn-ea"/>
                <a:cs typeface="+mn-cs"/>
              </a:rPr>
            </a:br>
            <a:r>
              <a:rPr kumimoji="0" lang="en-US" sz="2400" b="0" i="0" u="none" strike="noStrike" kern="1200" cap="none" spc="0" normalizeH="0" baseline="0" noProof="0" dirty="0">
                <a:ln>
                  <a:noFill/>
                </a:ln>
                <a:solidFill>
                  <a:schemeClr val="accent2"/>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000" b="0" dirty="0">
                <a:solidFill>
                  <a:schemeClr val="tx1"/>
                </a:solidFill>
                <a:latin typeface="Segoe UI"/>
              </a:rPr>
              <a:t>Custom code is embedded in the KQL query</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dirty="0">
              <a:ln>
                <a:noFill/>
              </a:ln>
              <a:solidFill>
                <a:schemeClr val="tx1"/>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Operationalize model into ADX 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Jupyter Integration with KQL Magic</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Python, Java SDKs</a:t>
            </a:r>
          </a:p>
        </p:txBody>
      </p:sp>
      <p:grpSp>
        <p:nvGrpSpPr>
          <p:cNvPr id="27" name="Group 26">
            <a:extLst>
              <a:ext uri="{FF2B5EF4-FFF2-40B4-BE49-F238E27FC236}">
                <a16:creationId xmlns:a16="http://schemas.microsoft.com/office/drawing/2014/main" id="{BF51ECDE-25B3-4B7C-858C-309ACD1B4306}"/>
              </a:ext>
              <a:ext uri="{C183D7F6-B498-43B3-948B-1728B52AA6E4}">
                <adec:decorative xmlns:adec="http://schemas.microsoft.com/office/drawing/2017/decorative" val="1"/>
              </a:ext>
            </a:extLst>
          </p:cNvPr>
          <p:cNvGrpSpPr/>
          <p:nvPr/>
        </p:nvGrpSpPr>
        <p:grpSpPr>
          <a:xfrm>
            <a:off x="696508" y="1544974"/>
            <a:ext cx="682393" cy="686223"/>
            <a:chOff x="554270" y="1544974"/>
            <a:chExt cx="682393" cy="686223"/>
          </a:xfrm>
        </p:grpSpPr>
        <p:sp>
          <p:nvSpPr>
            <p:cNvPr id="13" name="Oval 12">
              <a:extLst>
                <a:ext uri="{FF2B5EF4-FFF2-40B4-BE49-F238E27FC236}">
                  <a16:creationId xmlns:a16="http://schemas.microsoft.com/office/drawing/2014/main" id="{CB53E65F-7AAE-4048-B8BB-A28133456CC5}"/>
                </a:ext>
              </a:extLst>
            </p:cNvPr>
            <p:cNvSpPr/>
            <p:nvPr/>
          </p:nvSpPr>
          <p:spPr bwMode="auto">
            <a:xfrm>
              <a:off x="554270"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685485"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63F541A-FED0-4569-841D-09FBBF6774A0}"/>
              </a:ext>
              <a:ext uri="{C183D7F6-B498-43B3-948B-1728B52AA6E4}">
                <adec:decorative xmlns:adec="http://schemas.microsoft.com/office/drawing/2017/decorative" val="1"/>
              </a:ext>
            </a:extLst>
          </p:cNvPr>
          <p:cNvGrpSpPr/>
          <p:nvPr/>
        </p:nvGrpSpPr>
        <p:grpSpPr>
          <a:xfrm>
            <a:off x="5769882" y="1543633"/>
            <a:ext cx="682393" cy="686223"/>
            <a:chOff x="6424947" y="1543633"/>
            <a:chExt cx="682393" cy="686223"/>
          </a:xfrm>
        </p:grpSpPr>
        <p:sp>
          <p:nvSpPr>
            <p:cNvPr id="19" name="Oval 18">
              <a:extLst>
                <a:ext uri="{FF2B5EF4-FFF2-40B4-BE49-F238E27FC236}">
                  <a16:creationId xmlns:a16="http://schemas.microsoft.com/office/drawing/2014/main" id="{C732CE08-F148-42CD-B92E-EAE0369E78A2}"/>
                </a:ext>
              </a:extLst>
            </p:cNvPr>
            <p:cNvSpPr/>
            <p:nvPr/>
          </p:nvSpPr>
          <p:spPr bwMode="auto">
            <a:xfrm>
              <a:off x="6424947" y="154363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6608866"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30" name="Group 29">
            <a:extLst>
              <a:ext uri="{FF2B5EF4-FFF2-40B4-BE49-F238E27FC236}">
                <a16:creationId xmlns:a16="http://schemas.microsoft.com/office/drawing/2014/main" id="{F822D2BF-3EC2-4ACC-97EA-7939E0D8EC2C}"/>
              </a:ext>
              <a:ext uri="{C183D7F6-B498-43B3-948B-1728B52AA6E4}">
                <adec:decorative xmlns:adec="http://schemas.microsoft.com/office/drawing/2017/decorative" val="1"/>
              </a:ext>
            </a:extLst>
          </p:cNvPr>
          <p:cNvGrpSpPr/>
          <p:nvPr/>
        </p:nvGrpSpPr>
        <p:grpSpPr>
          <a:xfrm>
            <a:off x="5769882" y="4128373"/>
            <a:ext cx="682393" cy="686223"/>
            <a:chOff x="6424947" y="4128373"/>
            <a:chExt cx="682393" cy="686223"/>
          </a:xfrm>
        </p:grpSpPr>
        <p:sp>
          <p:nvSpPr>
            <p:cNvPr id="22" name="Oval 21">
              <a:extLst>
                <a:ext uri="{FF2B5EF4-FFF2-40B4-BE49-F238E27FC236}">
                  <a16:creationId xmlns:a16="http://schemas.microsoft.com/office/drawing/2014/main" id="{C3F16A9D-45BC-408C-B673-0CF97745526A}"/>
                </a:ext>
              </a:extLst>
            </p:cNvPr>
            <p:cNvSpPr/>
            <p:nvPr/>
          </p:nvSpPr>
          <p:spPr bwMode="auto">
            <a:xfrm>
              <a:off x="6424947" y="412837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6582468"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3B858A87-07C4-4FD9-B663-066D8A9E8154}"/>
              </a:ext>
              <a:ext uri="{C183D7F6-B498-43B3-948B-1728B52AA6E4}">
                <adec:decorative xmlns:adec="http://schemas.microsoft.com/office/drawing/2017/decorative" val="1"/>
              </a:ext>
            </a:extLst>
          </p:cNvPr>
          <p:cNvGrpSpPr/>
          <p:nvPr/>
        </p:nvGrpSpPr>
        <p:grpSpPr>
          <a:xfrm>
            <a:off x="696508" y="4129714"/>
            <a:ext cx="682393" cy="686223"/>
            <a:chOff x="554270" y="4129714"/>
            <a:chExt cx="682393" cy="686223"/>
          </a:xfrm>
        </p:grpSpPr>
        <p:sp>
          <p:nvSpPr>
            <p:cNvPr id="16" name="Oval 15">
              <a:extLst>
                <a:ext uri="{FF2B5EF4-FFF2-40B4-BE49-F238E27FC236}">
                  <a16:creationId xmlns:a16="http://schemas.microsoft.com/office/drawing/2014/main" id="{7DC79CFE-1D8E-45A1-A9F1-13E2A0967D1D}"/>
                </a:ext>
              </a:extLst>
            </p:cNvPr>
            <p:cNvSpPr/>
            <p:nvPr/>
          </p:nvSpPr>
          <p:spPr bwMode="auto">
            <a:xfrm>
              <a:off x="554270" y="412971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712586"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2"/>
                </a:solidFill>
              </a:endParaRPr>
            </a:p>
          </p:txBody>
        </p:sp>
      </p:grpSp>
      <p:pic>
        <p:nvPicPr>
          <p:cNvPr id="37" name="Picture 36" descr="ADX logo">
            <a:extLst>
              <a:ext uri="{FF2B5EF4-FFF2-40B4-BE49-F238E27FC236}">
                <a16:creationId xmlns:a16="http://schemas.microsoft.com/office/drawing/2014/main" id="{1C6E9045-8484-4941-8677-7D9C9D41E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Azure Data Share - </a:t>
            </a:r>
            <a:r>
              <a:rPr lang="en-US" dirty="0">
                <a:solidFill>
                  <a:schemeClr val="accent2"/>
                </a:solidFill>
              </a:rPr>
              <a:t>Data Sharing</a:t>
            </a:r>
          </a:p>
        </p:txBody>
      </p:sp>
      <p:pic>
        <p:nvPicPr>
          <p:cNvPr id="109" name="Graphic 108" descr="Data share logo">
            <a:extLst>
              <a:ext uri="{FF2B5EF4-FFF2-40B4-BE49-F238E27FC236}">
                <a16:creationId xmlns:a16="http://schemas.microsoft.com/office/drawing/2014/main" id="{699D2E66-6D8E-4B07-A20F-32238027B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4864" y="473546"/>
            <a:ext cx="654524" cy="654524"/>
          </a:xfrm>
          <a:prstGeom prst="rect">
            <a:avLst/>
          </a:prstGeom>
        </p:spPr>
      </p:pic>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923604"/>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within the company</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Load balancing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Ring fencing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Data-as-a-service</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Chargeback</a:t>
            </a:r>
          </a:p>
        </p:txBody>
      </p:sp>
      <p:sp>
        <p:nvSpPr>
          <p:cNvPr id="26" name="Rectangle 25" descr="Picture showing Leader and Follower ADX cluster topology">
            <a:extLst>
              <a:ext uri="{FF2B5EF4-FFF2-40B4-BE49-F238E27FC236}">
                <a16:creationId xmlns:a16="http://schemas.microsoft.com/office/drawing/2014/main" id="{ACA6C3DC-1B4D-4A89-82D7-ECCFD5F4A550}"/>
              </a:ext>
            </a:extLst>
          </p:cNvPr>
          <p:cNvSpPr/>
          <p:nvPr/>
        </p:nvSpPr>
        <p:spPr bwMode="auto">
          <a:xfrm>
            <a:off x="6511418" y="2017713"/>
            <a:ext cx="4902473" cy="2288839"/>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pic>
        <p:nvPicPr>
          <p:cNvPr id="24" name="Picture 23" descr="Showing ADX leader and follower cluster topology">
            <a:extLst>
              <a:ext uri="{FF2B5EF4-FFF2-40B4-BE49-F238E27FC236}">
                <a16:creationId xmlns:a16="http://schemas.microsoft.com/office/drawing/2014/main" id="{E324AD08-13FE-47A0-B574-C957728BE6D0}"/>
              </a:ext>
            </a:extLst>
          </p:cNvPr>
          <p:cNvPicPr>
            <a:picLocks noChangeAspect="1"/>
          </p:cNvPicPr>
          <p:nvPr/>
        </p:nvPicPr>
        <p:blipFill>
          <a:blip r:embed="rId5"/>
          <a:stretch>
            <a:fillRect/>
          </a:stretch>
        </p:blipFill>
        <p:spPr>
          <a:xfrm>
            <a:off x="6768961" y="1413349"/>
            <a:ext cx="4314629" cy="2636956"/>
          </a:xfrm>
          <a:prstGeom prst="rect">
            <a:avLst/>
          </a:prstGeom>
        </p:spPr>
      </p:pic>
      <p:sp>
        <p:nvSpPr>
          <p:cNvPr id="111" name="TextBox 110">
            <a:extLst>
              <a:ext uri="{FF2B5EF4-FFF2-40B4-BE49-F238E27FC236}">
                <a16:creationId xmlns:a16="http://schemas.microsoft.com/office/drawing/2014/main" id="{7795E8A3-C540-4235-8752-84CC0E1495B5}"/>
              </a:ext>
            </a:extLst>
          </p:cNvPr>
          <p:cNvSpPr txBox="1"/>
          <p:nvPr/>
        </p:nvSpPr>
        <p:spPr>
          <a:xfrm>
            <a:off x="1544200" y="3808597"/>
            <a:ext cx="4970584" cy="769441"/>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partners</a:t>
            </a:r>
          </a:p>
          <a:p>
            <a:pPr marL="228600" lvl="1" indent="-228600" defTabSz="913841">
              <a:spcAft>
                <a:spcPts val="600"/>
              </a:spcAft>
              <a:buSzPct val="90000"/>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957634"/>
            <a:ext cx="4970586" cy="1077218"/>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customers</a:t>
            </a:r>
          </a:p>
          <a:p>
            <a:pPr marL="228600" lvl="1" indent="-228600" defTabSz="914367">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a:p>
            <a:pPr marL="228600" lvl="1" indent="-228600" defTabSz="914367">
              <a:buFont typeface="Arial" panose="020B0604020202020204" pitchFamily="34" charset="0"/>
              <a:buChar char="•"/>
            </a:pPr>
            <a:r>
              <a:rPr lang="en-US" sz="2000" dirty="0">
                <a:cs typeface="Segoe UI Light" panose="020B0502040204020203" pitchFamily="34" charset="0"/>
              </a:rPr>
              <a:t>Extend your business model</a:t>
            </a:r>
          </a:p>
        </p:txBody>
      </p:sp>
      <p:sp>
        <p:nvSpPr>
          <p:cNvPr id="113" name="TextBox 112">
            <a:extLst>
              <a:ext uri="{FF2B5EF4-FFF2-40B4-BE49-F238E27FC236}">
                <a16:creationId xmlns:a16="http://schemas.microsoft.com/office/drawing/2014/main" id="{1841FFDE-F497-4BC4-8128-B641DAE58591}"/>
              </a:ext>
            </a:extLst>
          </p:cNvPr>
          <p:cNvSpPr txBox="1"/>
          <p:nvPr/>
        </p:nvSpPr>
        <p:spPr>
          <a:xfrm>
            <a:off x="6600468" y="4568659"/>
            <a:ext cx="4970583" cy="1323439"/>
          </a:xfrm>
          <a:prstGeom prst="rect">
            <a:avLst/>
          </a:prstGeom>
          <a:noFill/>
        </p:spPr>
        <p:txBody>
          <a:bodyPr wrap="square" rtlCol="0">
            <a:spAutoFit/>
          </a:bodyPr>
          <a:lstStyle/>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In-Place Data Sharing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No data pipeline to maintain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Near-real-time updates</a:t>
            </a:r>
          </a:p>
          <a:p>
            <a:pPr defTabSz="914367"/>
            <a:endParaRPr lang="en-US" sz="2000" b="1" dirty="0">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52431328-E304-4EFB-B89A-46AD09C7226E}"/>
              </a:ext>
              <a:ext uri="{C183D7F6-B498-43B3-948B-1728B52AA6E4}">
                <adec:decorative xmlns:adec="http://schemas.microsoft.com/office/drawing/2017/decorative" val="1"/>
              </a:ext>
            </a:extLst>
          </p:cNvPr>
          <p:cNvGrpSpPr/>
          <p:nvPr/>
        </p:nvGrpSpPr>
        <p:grpSpPr>
          <a:xfrm>
            <a:off x="607629" y="3707193"/>
            <a:ext cx="682393" cy="686223"/>
            <a:chOff x="607629" y="3620330"/>
            <a:chExt cx="682393" cy="686223"/>
          </a:xfrm>
        </p:grpSpPr>
        <p:sp>
          <p:nvSpPr>
            <p:cNvPr id="16" name="Oval 15">
              <a:extLst>
                <a:ext uri="{FF2B5EF4-FFF2-40B4-BE49-F238E27FC236}">
                  <a16:creationId xmlns:a16="http://schemas.microsoft.com/office/drawing/2014/main" id="{07C93AE8-572E-44C4-9879-BFBC3B8AB42B}"/>
                </a:ext>
              </a:extLst>
            </p:cNvPr>
            <p:cNvSpPr/>
            <p:nvPr/>
          </p:nvSpPr>
          <p:spPr bwMode="auto">
            <a:xfrm>
              <a:off x="607629" y="3620330"/>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lobe_6">
              <a:extLst>
                <a:ext uri="{FF2B5EF4-FFF2-40B4-BE49-F238E27FC236}">
                  <a16:creationId xmlns:a16="http://schemas.microsoft.com/office/drawing/2014/main" id="{ACFD9C0B-834F-48D6-A3F4-855EC3CECF6C}"/>
                </a:ext>
              </a:extLst>
            </p:cNvPr>
            <p:cNvSpPr>
              <a:spLocks noChangeAspect="1" noEditPoints="1"/>
            </p:cNvSpPr>
            <p:nvPr/>
          </p:nvSpPr>
          <p:spPr bwMode="auto">
            <a:xfrm>
              <a:off x="778109" y="3772501"/>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F2B772B9-FC61-4EA6-8E02-798453C0C9E3}"/>
              </a:ext>
              <a:ext uri="{C183D7F6-B498-43B3-948B-1728B52AA6E4}">
                <adec:decorative xmlns:adec="http://schemas.microsoft.com/office/drawing/2017/decorative" val="1"/>
              </a:ext>
            </a:extLst>
          </p:cNvPr>
          <p:cNvGrpSpPr/>
          <p:nvPr/>
        </p:nvGrpSpPr>
        <p:grpSpPr>
          <a:xfrm>
            <a:off x="607629" y="4904093"/>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F62BF15E-9F45-405E-AA83-353C8080CBB6}"/>
              </a:ext>
              <a:ext uri="{C183D7F6-B498-43B3-948B-1728B52AA6E4}">
                <adec:decorative xmlns:adec="http://schemas.microsoft.com/office/drawing/2017/decorative" val="1"/>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57404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0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Pricing – </a:t>
            </a:r>
            <a:r>
              <a:rPr lang="en-US" dirty="0">
                <a:solidFill>
                  <a:schemeClr val="accent2"/>
                </a:solidFill>
              </a:rPr>
              <a:t>Flexible Cost</a:t>
            </a:r>
          </a:p>
        </p:txBody>
      </p:sp>
      <p:pic>
        <p:nvPicPr>
          <p:cNvPr id="15" name="Picture 14" descr="ADX logo">
            <a:extLst>
              <a:ext uri="{FF2B5EF4-FFF2-40B4-BE49-F238E27FC236}">
                <a16:creationId xmlns:a16="http://schemas.microsoft.com/office/drawing/2014/main" id="{7CF61703-08AC-47EB-AAE1-5512E894B6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Rectangle 3">
            <a:extLst>
              <a:ext uri="{FF2B5EF4-FFF2-40B4-BE49-F238E27FC236}">
                <a16:creationId xmlns:a16="http://schemas.microsoft.com/office/drawing/2014/main" id="{E41C9275-F968-4500-8804-3F7A03F34E37}"/>
              </a:ext>
              <a:ext uri="{C183D7F6-B498-43B3-948B-1728B52AA6E4}">
                <adec:decorative xmlns:adec="http://schemas.microsoft.com/office/drawing/2017/decorative" val="1"/>
              </a:ext>
            </a:extLst>
          </p:cNvPr>
          <p:cNvSpPr/>
          <p:nvPr/>
        </p:nvSpPr>
        <p:spPr bwMode="auto">
          <a:xfrm>
            <a:off x="0" y="3403403"/>
            <a:ext cx="12192000" cy="3467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77906" y="1443590"/>
            <a:ext cx="4305100" cy="1754683"/>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Reserved resources cost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Dedicated capacity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Reserved instance pricing available</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p:txBody>
      </p:sp>
      <p:sp>
        <p:nvSpPr>
          <p:cNvPr id="9" name="Text Placeholder 2">
            <a:extLst>
              <a:ext uri="{FF2B5EF4-FFF2-40B4-BE49-F238E27FC236}">
                <a16:creationId xmlns:a16="http://schemas.microsoft.com/office/drawing/2014/main" id="{C8676F42-0734-4E9E-AD33-C5207E8254FB}"/>
              </a:ext>
            </a:extLst>
          </p:cNvPr>
          <p:cNvSpPr txBox="1">
            <a:spLocks/>
          </p:cNvSpPr>
          <p:nvPr/>
        </p:nvSpPr>
        <p:spPr>
          <a:xfrm>
            <a:off x="5860233" y="1443590"/>
            <a:ext cx="5668771" cy="1813298"/>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Advantages of this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Freely explore your data - not bound by cost per query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Predictable cost</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Decoupled storage and compute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Easy to switch between SKUs after provisioning</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Ability to Start/Stop the compute</a:t>
            </a:r>
          </a:p>
        </p:txBody>
      </p:sp>
      <p:sp>
        <p:nvSpPr>
          <p:cNvPr id="25" name="TextBox 24">
            <a:extLst>
              <a:ext uri="{FF2B5EF4-FFF2-40B4-BE49-F238E27FC236}">
                <a16:creationId xmlns:a16="http://schemas.microsoft.com/office/drawing/2014/main" id="{5DB71A46-CBC8-41A5-8258-B147C351D5F8}"/>
              </a:ext>
            </a:extLst>
          </p:cNvPr>
          <p:cNvSpPr txBox="1"/>
          <p:nvPr/>
        </p:nvSpPr>
        <p:spPr>
          <a:xfrm>
            <a:off x="600677" y="3422014"/>
            <a:ext cx="2717001" cy="338554"/>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Four main components</a:t>
            </a:r>
          </a:p>
        </p:txBody>
      </p:sp>
      <p:pic>
        <p:nvPicPr>
          <p:cNvPr id="31" name="Picture 30" descr="Showing a billing meter picture">
            <a:extLst>
              <a:ext uri="{FF2B5EF4-FFF2-40B4-BE49-F238E27FC236}">
                <a16:creationId xmlns:a16="http://schemas.microsoft.com/office/drawing/2014/main" id="{51C658F8-0A3D-496C-A257-9AF9A4981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723" y="3833151"/>
            <a:ext cx="489224" cy="488310"/>
          </a:xfrm>
          <a:prstGeom prst="rect">
            <a:avLst/>
          </a:prstGeom>
        </p:spPr>
      </p:pic>
      <p:sp>
        <p:nvSpPr>
          <p:cNvPr id="26" name="TextBox 25">
            <a:extLst>
              <a:ext uri="{FF2B5EF4-FFF2-40B4-BE49-F238E27FC236}">
                <a16:creationId xmlns:a16="http://schemas.microsoft.com/office/drawing/2014/main" id="{23944835-411A-436B-A812-61DB6F3C0147}"/>
              </a:ext>
            </a:extLst>
          </p:cNvPr>
          <p:cNvSpPr txBox="1"/>
          <p:nvPr/>
        </p:nvSpPr>
        <p:spPr>
          <a:xfrm>
            <a:off x="311825" y="4478878"/>
            <a:ext cx="1445074" cy="523220"/>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Compute</a:t>
            </a:r>
            <a:br>
              <a:rPr kumimoji="0" lang="en-US" sz="1800" b="1" i="0" u="none" strike="noStrike" kern="1200" cap="none" spc="0" normalizeH="0" baseline="0" noProof="0" dirty="0">
                <a:ln>
                  <a:noFill/>
                </a:ln>
                <a:solidFill>
                  <a:schemeClr val="bg1"/>
                </a:solidFill>
                <a:effectLst/>
                <a:uLnTx/>
                <a:uFillTx/>
                <a:latin typeface="Segoe UI"/>
                <a:ea typeface="+mn-ea"/>
                <a:cs typeface="+mn-cs"/>
              </a:rPr>
            </a:br>
            <a:r>
              <a:rPr lang="en-US" sz="1200" dirty="0">
                <a:solidFill>
                  <a:schemeClr val="bg1"/>
                </a:solidFill>
                <a:latin typeface="Segoe UI"/>
              </a:rPr>
              <a:t>H</a:t>
            </a:r>
            <a:r>
              <a:rPr kumimoji="0" lang="en-US" sz="1200" b="0" i="0" u="none" strike="noStrike" kern="1200" cap="none" spc="0" normalizeH="0" baseline="0" noProof="0" dirty="0" err="1">
                <a:ln>
                  <a:noFill/>
                </a:ln>
                <a:solidFill>
                  <a:schemeClr val="bg1"/>
                </a:solidFill>
                <a:effectLst/>
                <a:uLnTx/>
                <a:uFillTx/>
                <a:latin typeface="Segoe UI"/>
                <a:ea typeface="+mn-ea"/>
                <a:cs typeface="+mn-cs"/>
              </a:rPr>
              <a:t>ourly</a:t>
            </a:r>
            <a:r>
              <a:rPr kumimoji="0" lang="en-US" sz="1200" b="0" i="0" u="none" strike="noStrike" kern="1200" cap="none" spc="0" normalizeH="0" baseline="0" noProof="0" dirty="0">
                <a:ln>
                  <a:noFill/>
                </a:ln>
                <a:solidFill>
                  <a:schemeClr val="bg1"/>
                </a:solidFill>
                <a:effectLst/>
                <a:uLnTx/>
                <a:uFillTx/>
                <a:latin typeface="Segoe UI"/>
                <a:ea typeface="+mn-ea"/>
                <a:cs typeface="+mn-cs"/>
              </a:rPr>
              <a:t> billing </a:t>
            </a:r>
          </a:p>
        </p:txBody>
      </p:sp>
      <p:pic>
        <p:nvPicPr>
          <p:cNvPr id="35" name="Picture 34" descr="Showing a picture of data storage device">
            <a:extLst>
              <a:ext uri="{FF2B5EF4-FFF2-40B4-BE49-F238E27FC236}">
                <a16:creationId xmlns:a16="http://schemas.microsoft.com/office/drawing/2014/main" id="{C9CE67CE-FC80-45C6-889C-9C86999774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6175" y="3866361"/>
            <a:ext cx="421890" cy="421890"/>
          </a:xfrm>
          <a:prstGeom prst="rect">
            <a:avLst/>
          </a:prstGeom>
        </p:spPr>
      </p:pic>
      <p:sp>
        <p:nvSpPr>
          <p:cNvPr id="28" name="TextBox 27">
            <a:extLst>
              <a:ext uri="{FF2B5EF4-FFF2-40B4-BE49-F238E27FC236}">
                <a16:creationId xmlns:a16="http://schemas.microsoft.com/office/drawing/2014/main" id="{B0D612C8-C9AA-424A-BDBA-F1893815A3E3}"/>
              </a:ext>
            </a:extLst>
          </p:cNvPr>
          <p:cNvSpPr txBox="1"/>
          <p:nvPr/>
        </p:nvSpPr>
        <p:spPr>
          <a:xfrm>
            <a:off x="1921395" y="4478878"/>
            <a:ext cx="2469294" cy="1138773"/>
          </a:xfrm>
          <a:prstGeom prst="rect">
            <a:avLst/>
          </a:prstGeom>
          <a:noFill/>
        </p:spPr>
        <p:txBody>
          <a:bodyPr wrap="square">
            <a:spAutoFit/>
          </a:bodyPr>
          <a:lstStyle/>
          <a:p>
            <a:pPr algn="ctr"/>
            <a:r>
              <a:rPr kumimoji="0" lang="en-US" sz="1600" b="1" i="0" u="none" strike="noStrike" kern="1200" cap="none" spc="0" normalizeH="0" baseline="0" noProof="0" dirty="0">
                <a:ln>
                  <a:noFill/>
                </a:ln>
                <a:solidFill>
                  <a:schemeClr val="bg1"/>
                </a:solidFill>
                <a:effectLst/>
                <a:uLnTx/>
                <a:uFillTx/>
                <a:latin typeface="Segoe UI"/>
                <a:ea typeface="+mn-ea"/>
                <a:cs typeface="+mn-cs"/>
              </a:rPr>
              <a:t>Storage</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&amp;</a:t>
            </a:r>
            <a:br>
              <a:rPr kumimoji="0" lang="en-US" sz="1600" b="1" i="0" u="none" strike="noStrike" kern="1200" cap="none" spc="0" normalizeH="0" baseline="0" noProof="0" dirty="0">
                <a:ln>
                  <a:noFill/>
                </a:ln>
                <a:solidFill>
                  <a:schemeClr val="bg1"/>
                </a:solidFill>
                <a:effectLst/>
                <a:uLnTx/>
                <a:uFillTx/>
                <a:latin typeface="Segoe UI"/>
                <a:ea typeface="+mn-ea"/>
                <a:cs typeface="+mn-cs"/>
              </a:rPr>
            </a:br>
            <a:r>
              <a:rPr kumimoji="0" lang="en-US" sz="1600" b="1" i="0" u="none" strike="noStrike" kern="1200" cap="none" spc="0" normalizeH="0" baseline="0" noProof="0" dirty="0">
                <a:ln>
                  <a:noFill/>
                </a:ln>
                <a:solidFill>
                  <a:schemeClr val="bg1"/>
                </a:solidFill>
                <a:effectLst/>
                <a:uLnTx/>
                <a:uFillTx/>
                <a:latin typeface="Segoe UI"/>
                <a:ea typeface="+mn-ea"/>
                <a:cs typeface="+mn-cs"/>
              </a:rPr>
              <a:t>Transactions</a:t>
            </a:r>
            <a:br>
              <a:rPr lang="en-US" sz="1600" dirty="0">
                <a:solidFill>
                  <a:schemeClr val="bg1"/>
                </a:solidFill>
                <a:latin typeface="Segoe UI"/>
              </a:rPr>
            </a:br>
            <a:r>
              <a:rPr lang="en-US" sz="1200" dirty="0">
                <a:solidFill>
                  <a:schemeClr val="bg1"/>
                </a:solidFill>
                <a:latin typeface="Segoe UI"/>
              </a:rPr>
              <a:t>U</a:t>
            </a:r>
            <a:r>
              <a:rPr kumimoji="0" lang="en-US" sz="1200" b="0" i="0" u="none" strike="noStrike" kern="1200" cap="none" spc="0" normalizeH="0" baseline="0" noProof="0" dirty="0">
                <a:ln>
                  <a:noFill/>
                </a:ln>
                <a:solidFill>
                  <a:schemeClr val="bg1"/>
                </a:solidFill>
                <a:effectLst/>
                <a:uLnTx/>
                <a:uFillTx/>
                <a:latin typeface="Segoe UI"/>
                <a:ea typeface="+mn-ea"/>
                <a:cs typeface="+mn-cs"/>
              </a:rPr>
              <a:t>sed for persistent store, compressed data (typical 6x compression)</a:t>
            </a:r>
            <a:endParaRPr lang="en-US" sz="1200" dirty="0"/>
          </a:p>
        </p:txBody>
      </p:sp>
      <p:pic>
        <p:nvPicPr>
          <p:cNvPr id="37" name="Picture 36" descr="Showing a picture to show network">
            <a:extLst>
              <a:ext uri="{FF2B5EF4-FFF2-40B4-BE49-F238E27FC236}">
                <a16:creationId xmlns:a16="http://schemas.microsoft.com/office/drawing/2014/main" id="{4FC49699-2620-4375-A3DB-1F3F4B493B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6863" y="3866756"/>
            <a:ext cx="421890" cy="421101"/>
          </a:xfrm>
          <a:prstGeom prst="rect">
            <a:avLst/>
          </a:prstGeom>
        </p:spPr>
      </p:pic>
      <p:sp>
        <p:nvSpPr>
          <p:cNvPr id="30" name="TextBox 29">
            <a:extLst>
              <a:ext uri="{FF2B5EF4-FFF2-40B4-BE49-F238E27FC236}">
                <a16:creationId xmlns:a16="http://schemas.microsoft.com/office/drawing/2014/main" id="{2D8B3C4B-E47F-4594-B045-D6EEB2A488C2}"/>
              </a:ext>
            </a:extLst>
          </p:cNvPr>
          <p:cNvSpPr txBox="1"/>
          <p:nvPr/>
        </p:nvSpPr>
        <p:spPr>
          <a:xfrm>
            <a:off x="4536760" y="4478878"/>
            <a:ext cx="1323473" cy="338554"/>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Network</a:t>
            </a:r>
          </a:p>
        </p:txBody>
      </p:sp>
      <p:pic>
        <p:nvPicPr>
          <p:cNvPr id="39" name="Picture 38" descr="Showing a picture that represents IP charges">
            <a:extLst>
              <a:ext uri="{FF2B5EF4-FFF2-40B4-BE49-F238E27FC236}">
                <a16:creationId xmlns:a16="http://schemas.microsoft.com/office/drawing/2014/main" id="{DAD84098-3EC9-4733-88E3-0196951FBC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1514" y="3866756"/>
            <a:ext cx="421889" cy="421101"/>
          </a:xfrm>
          <a:prstGeom prst="rect">
            <a:avLst/>
          </a:prstGeom>
        </p:spPr>
      </p:pic>
      <p:sp>
        <p:nvSpPr>
          <p:cNvPr id="11" name="Text Placeholder 2">
            <a:extLst>
              <a:ext uri="{FF2B5EF4-FFF2-40B4-BE49-F238E27FC236}">
                <a16:creationId xmlns:a16="http://schemas.microsoft.com/office/drawing/2014/main" id="{D919AD27-5267-48B4-A7F8-B304589E1379}"/>
              </a:ext>
            </a:extLst>
          </p:cNvPr>
          <p:cNvSpPr txBox="1">
            <a:spLocks/>
          </p:cNvSpPr>
          <p:nvPr/>
        </p:nvSpPr>
        <p:spPr>
          <a:xfrm>
            <a:off x="6006304" y="4478878"/>
            <a:ext cx="2106745" cy="80207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016" rtl="0" eaLnBrk="1" fontAlgn="auto" latinLnBrk="0" hangingPunct="1">
              <a:lnSpc>
                <a:spcPct val="100000"/>
              </a:lnSpc>
              <a:spcBef>
                <a:spcPts val="0"/>
              </a:spcBef>
              <a:spcAft>
                <a:spcPts val="600"/>
              </a:spcAft>
              <a:buClrTx/>
              <a:buSzPct val="90000"/>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Markup/IP </a:t>
            </a:r>
            <a:br>
              <a:rPr lang="en-US" sz="1600" b="0" dirty="0">
                <a:solidFill>
                  <a:schemeClr val="bg1"/>
                </a:solidFill>
                <a:latin typeface="Segoe UI"/>
              </a:rPr>
            </a:br>
            <a:r>
              <a:rPr lang="en-US" sz="1200" b="0" dirty="0">
                <a:solidFill>
                  <a:schemeClr val="bg1"/>
                </a:solidFill>
                <a:latin typeface="Segoe UI"/>
              </a:rPr>
              <a:t>C</a:t>
            </a:r>
            <a:r>
              <a:rPr kumimoji="0" lang="en-US" sz="1200" b="0" i="0" u="none" strike="noStrike" kern="1200" cap="none" spc="0" normalizeH="0" baseline="0" noProof="0" dirty="0" err="1">
                <a:ln>
                  <a:noFill/>
                </a:ln>
                <a:solidFill>
                  <a:schemeClr val="bg1"/>
                </a:solidFill>
                <a:effectLst/>
                <a:uLnTx/>
                <a:uFillTx/>
                <a:latin typeface="Segoe UI"/>
              </a:rPr>
              <a:t>ost</a:t>
            </a:r>
            <a:r>
              <a:rPr kumimoji="0" lang="en-US" sz="1200" b="0" i="0" u="none" strike="noStrike" kern="1200" cap="none" spc="0" normalizeH="0" baseline="0" noProof="0" dirty="0">
                <a:ln>
                  <a:noFill/>
                </a:ln>
                <a:solidFill>
                  <a:schemeClr val="bg1"/>
                </a:solidFill>
                <a:effectLst/>
                <a:uLnTx/>
                <a:uFillTx/>
                <a:latin typeface="Segoe UI"/>
              </a:rPr>
              <a:t> of using the PaaS Service – hourly billing based on the compute usage</a:t>
            </a:r>
          </a:p>
        </p:txBody>
      </p:sp>
      <p:pic>
        <p:nvPicPr>
          <p:cNvPr id="1026" name="Picture 2" descr="QR Code for ADX">
            <a:extLst>
              <a:ext uri="{FF2B5EF4-FFF2-40B4-BE49-F238E27FC236}">
                <a16:creationId xmlns:a16="http://schemas.microsoft.com/office/drawing/2014/main" id="{406516B3-70E7-4A95-BECE-D5954A6D60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7577" y="3855851"/>
            <a:ext cx="1092745" cy="10927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D4A97C-439B-44F2-A459-3EBC7E9DC05D}"/>
              </a:ext>
            </a:extLst>
          </p:cNvPr>
          <p:cNvSpPr/>
          <p:nvPr/>
        </p:nvSpPr>
        <p:spPr>
          <a:xfrm>
            <a:off x="9210042" y="5155480"/>
            <a:ext cx="16126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9"/>
              </a:rPr>
              <a:t>http://aka.ms/adx.cost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Placeholder 2">
            <a:extLst>
              <a:ext uri="{FF2B5EF4-FFF2-40B4-BE49-F238E27FC236}">
                <a16:creationId xmlns:a16="http://schemas.microsoft.com/office/drawing/2014/main" id="{033C974F-9B2E-4216-97A8-92B89AC87FF3}"/>
              </a:ext>
            </a:extLst>
          </p:cNvPr>
          <p:cNvSpPr txBox="1">
            <a:spLocks/>
          </p:cNvSpPr>
          <p:nvPr/>
        </p:nvSpPr>
        <p:spPr>
          <a:xfrm>
            <a:off x="590192" y="5754222"/>
            <a:ext cx="11123537" cy="57858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Wide range of options</a:t>
            </a:r>
          </a:p>
          <a:p>
            <a:pPr marR="0" lvl="0" algn="l" defTabSz="914016" rtl="0" eaLnBrk="1" fontAlgn="auto" latinLnBrk="0" hangingPunct="1">
              <a:lnSpc>
                <a:spcPct val="100000"/>
              </a:lnSpc>
              <a:spcBef>
                <a:spcPts val="0"/>
              </a:spcBef>
              <a:spcAft>
                <a:spcPts val="600"/>
              </a:spcAft>
              <a:buClrTx/>
              <a:buSzPct val="90000"/>
              <a:tabLst/>
              <a:defRPr/>
            </a:pPr>
            <a:r>
              <a:rPr lang="en-US" sz="1600" b="0" dirty="0">
                <a:solidFill>
                  <a:schemeClr val="bg1"/>
                </a:solidFill>
                <a:latin typeface="Segoe UI"/>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CPU optimized and Storage optimized SKUs</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Dev/Test SKU under $200/month</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PROD SKUs starting around $600/month</a:t>
            </a:r>
          </a:p>
        </p:txBody>
      </p:sp>
      <p:sp>
        <p:nvSpPr>
          <p:cNvPr id="13" name="Oval 12">
            <a:extLst>
              <a:ext uri="{FF2B5EF4-FFF2-40B4-BE49-F238E27FC236}">
                <a16:creationId xmlns:a16="http://schemas.microsoft.com/office/drawing/2014/main" id="{39CB26E8-4532-4D8D-984F-543EE33F81F9}"/>
              </a:ext>
              <a:ext uri="{C183D7F6-B498-43B3-948B-1728B52AA6E4}">
                <adec:decorative xmlns:adec="http://schemas.microsoft.com/office/drawing/2017/decorative" val="1"/>
              </a:ext>
            </a:extLst>
          </p:cNvPr>
          <p:cNvSpPr/>
          <p:nvPr/>
        </p:nvSpPr>
        <p:spPr bwMode="auto">
          <a:xfrm>
            <a:off x="696508"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3940C178-8D1E-4B17-A2BE-83A66C98516C}"/>
              </a:ext>
              <a:ext uri="{C183D7F6-B498-43B3-948B-1728B52AA6E4}">
                <adec:decorative xmlns:adec="http://schemas.microsoft.com/office/drawing/2017/decorative" val="1"/>
              </a:ext>
            </a:extLst>
          </p:cNvPr>
          <p:cNvSpPr/>
          <p:nvPr/>
        </p:nvSpPr>
        <p:spPr bwMode="auto">
          <a:xfrm>
            <a:off x="584200" y="6161385"/>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5017589-9A03-4AFE-9D0E-71DBC8F9F478}"/>
              </a:ext>
              <a:ext uri="{C183D7F6-B498-43B3-948B-1728B52AA6E4}">
                <adec:decorative xmlns:adec="http://schemas.microsoft.com/office/drawing/2017/decorative" val="1"/>
              </a:ext>
            </a:extLst>
          </p:cNvPr>
          <p:cNvSpPr/>
          <p:nvPr/>
        </p:nvSpPr>
        <p:spPr bwMode="auto">
          <a:xfrm>
            <a:off x="4712648"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67FA891-D230-4DA9-AE2B-E9140C6FC69E}"/>
              </a:ext>
              <a:ext uri="{C183D7F6-B498-43B3-948B-1728B52AA6E4}">
                <adec:decorative xmlns:adec="http://schemas.microsoft.com/office/drawing/2017/decorative" val="1"/>
              </a:ext>
            </a:extLst>
          </p:cNvPr>
          <p:cNvSpPr/>
          <p:nvPr/>
        </p:nvSpPr>
        <p:spPr bwMode="auto">
          <a:xfrm>
            <a:off x="7918396"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0413BF85-04DB-42F0-BD02-61C029C358C9}"/>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767" y="1701892"/>
            <a:ext cx="357861" cy="357861"/>
          </a:xfrm>
          <a:prstGeom prst="rect">
            <a:avLst/>
          </a:prstGeom>
        </p:spPr>
      </p:pic>
      <p:grpSp>
        <p:nvGrpSpPr>
          <p:cNvPr id="50" name="Group 49">
            <a:extLst>
              <a:ext uri="{FF2B5EF4-FFF2-40B4-BE49-F238E27FC236}">
                <a16:creationId xmlns:a16="http://schemas.microsoft.com/office/drawing/2014/main" id="{11EC505B-F479-405A-8A82-BD64B2E3513A}"/>
              </a:ext>
              <a:ext uri="{C183D7F6-B498-43B3-948B-1728B52AA6E4}">
                <adec:decorative xmlns:adec="http://schemas.microsoft.com/office/drawing/2017/decorative" val="1"/>
              </a:ext>
            </a:extLst>
          </p:cNvPr>
          <p:cNvGrpSpPr/>
          <p:nvPr/>
        </p:nvGrpSpPr>
        <p:grpSpPr>
          <a:xfrm>
            <a:off x="5299075" y="1503817"/>
            <a:ext cx="378372" cy="756744"/>
            <a:chOff x="5299075" y="1805032"/>
            <a:chExt cx="378372" cy="756744"/>
          </a:xfrm>
        </p:grpSpPr>
        <p:cxnSp>
          <p:nvCxnSpPr>
            <p:cNvPr id="48" name="Straight Connector 47">
              <a:extLst>
                <a:ext uri="{FF2B5EF4-FFF2-40B4-BE49-F238E27FC236}">
                  <a16:creationId xmlns:a16="http://schemas.microsoft.com/office/drawing/2014/main" id="{951FC639-6D2C-47A6-8644-BB0CCFD4A160}"/>
                </a:ext>
              </a:extLst>
            </p:cNvPr>
            <p:cNvCxnSpPr>
              <a:cxnSpLocks/>
            </p:cNvCxnSpPr>
            <p:nvPr/>
          </p:nvCxnSpPr>
          <p:spPr>
            <a:xfrm>
              <a:off x="5299075" y="1805032"/>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BE18D-E03F-460F-9E0B-314EF3373BFF}"/>
                </a:ext>
              </a:extLst>
            </p:cNvPr>
            <p:cNvCxnSpPr>
              <a:cxnSpLocks/>
            </p:cNvCxnSpPr>
            <p:nvPr/>
          </p:nvCxnSpPr>
          <p:spPr>
            <a:xfrm flipH="1">
              <a:off x="5299075" y="2183404"/>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8954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val 162">
            <a:extLst>
              <a:ext uri="{FF2B5EF4-FFF2-40B4-BE49-F238E27FC236}">
                <a16:creationId xmlns:a16="http://schemas.microsoft.com/office/drawing/2014/main" id="{3E009FB0-276A-46FE-A3D6-5F4CA77E968C}"/>
              </a:ext>
              <a:ext uri="{C183D7F6-B498-43B3-948B-1728B52AA6E4}">
                <adec:decorative xmlns:adec="http://schemas.microsoft.com/office/drawing/2017/decorative" val="1"/>
              </a:ext>
            </a:extLst>
          </p:cNvPr>
          <p:cNvSpPr/>
          <p:nvPr/>
        </p:nvSpPr>
        <p:spPr bwMode="auto">
          <a:xfrm>
            <a:off x="584200" y="292100"/>
            <a:ext cx="6237207" cy="6240971"/>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2" name="Rectangle 1">
            <a:extLst>
              <a:ext uri="{FF2B5EF4-FFF2-40B4-BE49-F238E27FC236}">
                <a16:creationId xmlns:a16="http://schemas.microsoft.com/office/drawing/2014/main" id="{36893861-097D-4E29-A511-70329B01C086}"/>
              </a:ext>
              <a:ext uri="{C183D7F6-B498-43B3-948B-1728B52AA6E4}">
                <adec:decorative xmlns:adec="http://schemas.microsoft.com/office/drawing/2017/decorative" val="1"/>
              </a:ext>
            </a:extLst>
          </p:cNvPr>
          <p:cNvSpPr/>
          <p:nvPr/>
        </p:nvSpPr>
        <p:spPr bwMode="auto">
          <a:xfrm>
            <a:off x="7781455" y="0"/>
            <a:ext cx="441176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50AEF69-D6AB-4ED5-8DD1-AAB8A9D6BBFB}"/>
              </a:ext>
              <a:ext uri="{C183D7F6-B498-43B3-948B-1728B52AA6E4}">
                <adec:decorative xmlns:adec="http://schemas.microsoft.com/office/drawing/2017/decorative" val="1"/>
              </a:ext>
            </a:extLst>
          </p:cNvPr>
          <p:cNvSpPr/>
          <p:nvPr/>
        </p:nvSpPr>
        <p:spPr bwMode="auto">
          <a:xfrm>
            <a:off x="1552974" y="1172839"/>
            <a:ext cx="4343400" cy="4321766"/>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0F8637E0-6EEA-4094-98CD-C90F998613B5}"/>
              </a:ext>
              <a:ext uri="{C183D7F6-B498-43B3-948B-1728B52AA6E4}">
                <adec:decorative xmlns:adec="http://schemas.microsoft.com/office/drawing/2017/decorative" val="1"/>
              </a:ext>
            </a:extLst>
          </p:cNvPr>
          <p:cNvSpPr/>
          <p:nvPr/>
        </p:nvSpPr>
        <p:spPr bwMode="auto">
          <a:xfrm>
            <a:off x="1645025" y="2756308"/>
            <a:ext cx="146374" cy="270486"/>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Right 4">
            <a:extLst>
              <a:ext uri="{FF2B5EF4-FFF2-40B4-BE49-F238E27FC236}">
                <a16:creationId xmlns:a16="http://schemas.microsoft.com/office/drawing/2014/main" id="{A18D547F-7F11-48A3-92DB-DEE3BFB8BF42}"/>
              </a:ext>
              <a:ext uri="{C183D7F6-B498-43B3-948B-1728B52AA6E4}">
                <adec:decorative xmlns:adec="http://schemas.microsoft.com/office/drawing/2017/decorative" val="1"/>
              </a:ext>
            </a:extLst>
          </p:cNvPr>
          <p:cNvSpPr/>
          <p:nvPr/>
        </p:nvSpPr>
        <p:spPr bwMode="auto">
          <a:xfrm>
            <a:off x="1724201" y="3707748"/>
            <a:ext cx="94258" cy="279503"/>
          </a:xfrm>
          <a:prstGeom prst="rightArrow">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5">
            <a:extLst>
              <a:ext uri="{FF2B5EF4-FFF2-40B4-BE49-F238E27FC236}">
                <a16:creationId xmlns:a16="http://schemas.microsoft.com/office/drawing/2014/main" id="{462502D4-CD3F-44F4-B6EB-A0828FD75948}"/>
              </a:ext>
              <a:ext uri="{C183D7F6-B498-43B3-948B-1728B52AA6E4}">
                <adec:decorative xmlns:adec="http://schemas.microsoft.com/office/drawing/2017/decorative" val="1"/>
              </a:ext>
            </a:extLst>
          </p:cNvPr>
          <p:cNvSpPr>
            <a:spLocks/>
          </p:cNvSpPr>
          <p:nvPr/>
        </p:nvSpPr>
        <p:spPr bwMode="auto">
          <a:xfrm>
            <a:off x="1122451" y="738773"/>
            <a:ext cx="5207000" cy="5181064"/>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905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TextBox 7">
            <a:extLst>
              <a:ext uri="{FF2B5EF4-FFF2-40B4-BE49-F238E27FC236}">
                <a16:creationId xmlns:a16="http://schemas.microsoft.com/office/drawing/2014/main" id="{5387B2C2-5C29-490D-A57A-875E4CD37FC6}"/>
              </a:ext>
            </a:extLst>
          </p:cNvPr>
          <p:cNvSpPr txBox="1"/>
          <p:nvPr/>
        </p:nvSpPr>
        <p:spPr>
          <a:xfrm>
            <a:off x="9543333" y="1569300"/>
            <a:ext cx="1359732" cy="92333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000" b="1" i="0" u="none" strike="noStrike" kern="0" cap="none" spc="-49"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50B</a:t>
            </a:r>
          </a:p>
        </p:txBody>
      </p:sp>
      <p:sp>
        <p:nvSpPr>
          <p:cNvPr id="9" name="Oval 8">
            <a:extLst>
              <a:ext uri="{FF2B5EF4-FFF2-40B4-BE49-F238E27FC236}">
                <a16:creationId xmlns:a16="http://schemas.microsoft.com/office/drawing/2014/main" id="{C4A254AF-B103-43A3-8D22-7670DB23D310}"/>
              </a:ext>
              <a:ext uri="{C183D7F6-B498-43B3-948B-1728B52AA6E4}">
                <adec:decorative xmlns:adec="http://schemas.microsoft.com/office/drawing/2017/decorative" val="1"/>
              </a:ext>
            </a:extLst>
          </p:cNvPr>
          <p:cNvSpPr/>
          <p:nvPr/>
        </p:nvSpPr>
        <p:spPr bwMode="auto">
          <a:xfrm>
            <a:off x="1097051" y="713373"/>
            <a:ext cx="5257800" cy="5231611"/>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 name="Trapezoid 9">
            <a:extLst>
              <a:ext uri="{FF2B5EF4-FFF2-40B4-BE49-F238E27FC236}">
                <a16:creationId xmlns:a16="http://schemas.microsoft.com/office/drawing/2014/main" id="{BD92515F-8A86-4087-A23F-7C4737A601CB}"/>
              </a:ext>
              <a:ext uri="{C183D7F6-B498-43B3-948B-1728B52AA6E4}">
                <adec:decorative xmlns:adec="http://schemas.microsoft.com/office/drawing/2017/decorative" val="1"/>
              </a:ext>
            </a:extLst>
          </p:cNvPr>
          <p:cNvSpPr/>
          <p:nvPr/>
        </p:nvSpPr>
        <p:spPr bwMode="auto">
          <a:xfrm>
            <a:off x="2343934" y="5561975"/>
            <a:ext cx="2699149" cy="667793"/>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D3A0E38E-F1C9-40A1-9899-9D267FF64019}"/>
              </a:ext>
            </a:extLst>
          </p:cNvPr>
          <p:cNvSpPr txBox="1"/>
          <p:nvPr/>
        </p:nvSpPr>
        <p:spPr>
          <a:xfrm>
            <a:off x="2674958" y="5796360"/>
            <a:ext cx="2101987"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a:ln>
                  <a:noFill/>
                </a:ln>
                <a:solidFill>
                  <a:prstClr val="white"/>
                </a:solidFill>
                <a:effectLst/>
                <a:uLnTx/>
                <a:uFillTx/>
                <a:latin typeface="Segoe UI Semibold"/>
                <a:ea typeface="+mn-ea"/>
                <a:cs typeface="Segoe UI Semilight" panose="020B0402040204020203" pitchFamily="34" charset="0"/>
              </a:rPr>
              <a:t>Intelligent Edge</a:t>
            </a:r>
          </a:p>
        </p:txBody>
      </p:sp>
      <p:grpSp>
        <p:nvGrpSpPr>
          <p:cNvPr id="12" name="Group 11" descr="Shopping cart icon">
            <a:extLst>
              <a:ext uri="{FF2B5EF4-FFF2-40B4-BE49-F238E27FC236}">
                <a16:creationId xmlns:a16="http://schemas.microsoft.com/office/drawing/2014/main" id="{1981997D-FC2B-449B-B219-7E9C5ADD6B95}"/>
              </a:ext>
            </a:extLst>
          </p:cNvPr>
          <p:cNvGrpSpPr/>
          <p:nvPr/>
        </p:nvGrpSpPr>
        <p:grpSpPr>
          <a:xfrm>
            <a:off x="1286020" y="4550934"/>
            <a:ext cx="502920" cy="500415"/>
            <a:chOff x="3656069" y="4637661"/>
            <a:chExt cx="502920" cy="502920"/>
          </a:xfrm>
        </p:grpSpPr>
        <p:sp useBgFill="1">
          <p:nvSpPr>
            <p:cNvPr id="152" name="Oval 151">
              <a:extLst>
                <a:ext uri="{FF2B5EF4-FFF2-40B4-BE49-F238E27FC236}">
                  <a16:creationId xmlns:a16="http://schemas.microsoft.com/office/drawing/2014/main" id="{E36A96A9-9813-4015-8283-D6E8DAE7B5F9}"/>
                </a:ext>
              </a:extLst>
            </p:cNvPr>
            <p:cNvSpPr/>
            <p:nvPr/>
          </p:nvSpPr>
          <p:spPr bwMode="auto">
            <a:xfrm>
              <a:off x="3656069" y="463766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ShoppingCart_E7BF">
              <a:extLst>
                <a:ext uri="{FF2B5EF4-FFF2-40B4-BE49-F238E27FC236}">
                  <a16:creationId xmlns:a16="http://schemas.microsoft.com/office/drawing/2014/main" id="{6DA7C2AF-D8E0-42D2-A056-C5294DA65ACF}"/>
                </a:ext>
              </a:extLst>
            </p:cNvPr>
            <p:cNvSpPr>
              <a:spLocks noChangeAspect="1" noEditPoints="1"/>
            </p:cNvSpPr>
            <p:nvPr/>
          </p:nvSpPr>
          <p:spPr bwMode="auto">
            <a:xfrm>
              <a:off x="3793229" y="4791926"/>
              <a:ext cx="228600" cy="19439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3" name="Group 12" descr="health alert icon&#10;">
            <a:extLst>
              <a:ext uri="{FF2B5EF4-FFF2-40B4-BE49-F238E27FC236}">
                <a16:creationId xmlns:a16="http://schemas.microsoft.com/office/drawing/2014/main" id="{2A2A3985-D207-4557-88D6-60764C0CE867}"/>
              </a:ext>
            </a:extLst>
          </p:cNvPr>
          <p:cNvGrpSpPr/>
          <p:nvPr/>
        </p:nvGrpSpPr>
        <p:grpSpPr>
          <a:xfrm>
            <a:off x="3986482" y="509307"/>
            <a:ext cx="502920" cy="500415"/>
            <a:chOff x="6356531" y="596034"/>
            <a:chExt cx="502920" cy="502920"/>
          </a:xfrm>
        </p:grpSpPr>
        <p:sp useBgFill="1">
          <p:nvSpPr>
            <p:cNvPr id="150" name="Oval 149">
              <a:extLst>
                <a:ext uri="{FF2B5EF4-FFF2-40B4-BE49-F238E27FC236}">
                  <a16:creationId xmlns:a16="http://schemas.microsoft.com/office/drawing/2014/main" id="{220B220A-B07A-42F7-A66E-3550D965D892}"/>
                </a:ext>
              </a:extLst>
            </p:cNvPr>
            <p:cNvSpPr/>
            <p:nvPr/>
          </p:nvSpPr>
          <p:spPr bwMode="auto">
            <a:xfrm>
              <a:off x="6356531" y="5960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33">
              <a:extLst>
                <a:ext uri="{FF2B5EF4-FFF2-40B4-BE49-F238E27FC236}">
                  <a16:creationId xmlns:a16="http://schemas.microsoft.com/office/drawing/2014/main" id="{3624EB11-2EA0-4A46-BEEA-02D24BE126B9}"/>
                </a:ext>
              </a:extLst>
            </p:cNvPr>
            <p:cNvSpPr>
              <a:spLocks noChangeAspect="1"/>
            </p:cNvSpPr>
            <p:nvPr/>
          </p:nvSpPr>
          <p:spPr bwMode="auto">
            <a:xfrm>
              <a:off x="6493691" y="750694"/>
              <a:ext cx="228600" cy="19360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4" name="Group 13" descr="locked files">
            <a:extLst>
              <a:ext uri="{FF2B5EF4-FFF2-40B4-BE49-F238E27FC236}">
                <a16:creationId xmlns:a16="http://schemas.microsoft.com/office/drawing/2014/main" id="{BA837237-9F76-4C78-96F7-B1067458654C}"/>
              </a:ext>
            </a:extLst>
          </p:cNvPr>
          <p:cNvGrpSpPr/>
          <p:nvPr/>
        </p:nvGrpSpPr>
        <p:grpSpPr>
          <a:xfrm>
            <a:off x="4934609" y="5286972"/>
            <a:ext cx="502920" cy="500415"/>
            <a:chOff x="7304658" y="5373699"/>
            <a:chExt cx="502920" cy="502920"/>
          </a:xfrm>
        </p:grpSpPr>
        <p:sp useBgFill="1">
          <p:nvSpPr>
            <p:cNvPr id="148" name="Oval 147">
              <a:extLst>
                <a:ext uri="{FF2B5EF4-FFF2-40B4-BE49-F238E27FC236}">
                  <a16:creationId xmlns:a16="http://schemas.microsoft.com/office/drawing/2014/main" id="{95C570D8-ED76-4A75-8ACA-AC0F355639E7}"/>
                </a:ext>
              </a:extLst>
            </p:cNvPr>
            <p:cNvSpPr/>
            <p:nvPr/>
          </p:nvSpPr>
          <p:spPr bwMode="auto">
            <a:xfrm>
              <a:off x="7304658" y="537369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document_6">
              <a:extLst>
                <a:ext uri="{FF2B5EF4-FFF2-40B4-BE49-F238E27FC236}">
                  <a16:creationId xmlns:a16="http://schemas.microsoft.com/office/drawing/2014/main" id="{9AD6A85B-CE91-4EC4-AA37-DCEAF46B679B}"/>
                </a:ext>
              </a:extLst>
            </p:cNvPr>
            <p:cNvSpPr>
              <a:spLocks noChangeAspect="1" noEditPoints="1"/>
            </p:cNvSpPr>
            <p:nvPr/>
          </p:nvSpPr>
          <p:spPr bwMode="auto">
            <a:xfrm>
              <a:off x="7469876" y="5517356"/>
              <a:ext cx="172484" cy="21560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7A0D7527-71AD-4253-B16D-050C348C7DAD}"/>
              </a:ext>
              <a:ext uri="{C183D7F6-B498-43B3-948B-1728B52AA6E4}">
                <adec:decorative xmlns:adec="http://schemas.microsoft.com/office/drawing/2017/decorative" val="1"/>
              </a:ext>
            </a:extLst>
          </p:cNvPr>
          <p:cNvSpPr/>
          <p:nvPr/>
        </p:nvSpPr>
        <p:spPr bwMode="auto">
          <a:xfrm>
            <a:off x="2963674" y="1372662"/>
            <a:ext cx="253717" cy="1050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AF27BAA0-9AC4-4655-837D-CE1AA16D3475}"/>
              </a:ext>
              <a:ext uri="{C183D7F6-B498-43B3-948B-1728B52AA6E4}">
                <adec:decorative xmlns:adec="http://schemas.microsoft.com/office/drawing/2017/decorative" val="1"/>
              </a:ext>
            </a:extLst>
          </p:cNvPr>
          <p:cNvSpPr/>
          <p:nvPr/>
        </p:nvSpPr>
        <p:spPr bwMode="auto">
          <a:xfrm>
            <a:off x="4297503" y="1354564"/>
            <a:ext cx="217472" cy="9003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descr="Smart building icon">
            <a:extLst>
              <a:ext uri="{FF2B5EF4-FFF2-40B4-BE49-F238E27FC236}">
                <a16:creationId xmlns:a16="http://schemas.microsoft.com/office/drawing/2014/main" id="{7AE16128-F5C9-4FFE-A996-82897D9D7B13}"/>
              </a:ext>
            </a:extLst>
          </p:cNvPr>
          <p:cNvGrpSpPr/>
          <p:nvPr/>
        </p:nvGrpSpPr>
        <p:grpSpPr>
          <a:xfrm>
            <a:off x="1476390" y="3922736"/>
            <a:ext cx="502920" cy="500415"/>
            <a:chOff x="3846439" y="4009463"/>
            <a:chExt cx="502920" cy="502920"/>
          </a:xfrm>
        </p:grpSpPr>
        <p:sp useBgFill="1">
          <p:nvSpPr>
            <p:cNvPr id="146" name="Oval 145">
              <a:extLst>
                <a:ext uri="{FF2B5EF4-FFF2-40B4-BE49-F238E27FC236}">
                  <a16:creationId xmlns:a16="http://schemas.microsoft.com/office/drawing/2014/main" id="{2D358996-FCF5-4795-B223-9A9F1850C054}"/>
                </a:ext>
              </a:extLst>
            </p:cNvPr>
            <p:cNvSpPr/>
            <p:nvPr/>
          </p:nvSpPr>
          <p:spPr bwMode="auto">
            <a:xfrm>
              <a:off x="3846439"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41">
              <a:extLst>
                <a:ext uri="{FF2B5EF4-FFF2-40B4-BE49-F238E27FC236}">
                  <a16:creationId xmlns:a16="http://schemas.microsoft.com/office/drawing/2014/main" id="{72A8AB1D-1E74-4392-A12A-2D9A83F16259}"/>
                </a:ext>
              </a:extLst>
            </p:cNvPr>
            <p:cNvSpPr>
              <a:spLocks noChangeAspect="1" noEditPoints="1"/>
            </p:cNvSpPr>
            <p:nvPr/>
          </p:nvSpPr>
          <p:spPr bwMode="auto">
            <a:xfrm>
              <a:off x="3971460" y="4167612"/>
              <a:ext cx="252878" cy="158048"/>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sq">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8" name="Group 17" descr="airplane icon">
            <a:extLst>
              <a:ext uri="{FF2B5EF4-FFF2-40B4-BE49-F238E27FC236}">
                <a16:creationId xmlns:a16="http://schemas.microsoft.com/office/drawing/2014/main" id="{B309F148-9762-4D71-8617-DB9BD4B1FCA5}"/>
              </a:ext>
            </a:extLst>
          </p:cNvPr>
          <p:cNvGrpSpPr/>
          <p:nvPr/>
        </p:nvGrpSpPr>
        <p:grpSpPr>
          <a:xfrm>
            <a:off x="5643334" y="3093670"/>
            <a:ext cx="502920" cy="500415"/>
            <a:chOff x="8013383" y="3180397"/>
            <a:chExt cx="502920" cy="502920"/>
          </a:xfrm>
        </p:grpSpPr>
        <p:sp useBgFill="1">
          <p:nvSpPr>
            <p:cNvPr id="144" name="Oval 143">
              <a:extLst>
                <a:ext uri="{FF2B5EF4-FFF2-40B4-BE49-F238E27FC236}">
                  <a16:creationId xmlns:a16="http://schemas.microsoft.com/office/drawing/2014/main" id="{E40AE156-6A5C-4F42-A34B-F3974A801B5B}"/>
                </a:ext>
              </a:extLst>
            </p:cNvPr>
            <p:cNvSpPr/>
            <p:nvPr/>
          </p:nvSpPr>
          <p:spPr bwMode="auto">
            <a:xfrm>
              <a:off x="8013383" y="3180397"/>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Airplane_E709">
              <a:extLst>
                <a:ext uri="{FF2B5EF4-FFF2-40B4-BE49-F238E27FC236}">
                  <a16:creationId xmlns:a16="http://schemas.microsoft.com/office/drawing/2014/main" id="{F8D71396-926A-428D-BEA7-2536E10BF6EC}"/>
                </a:ext>
              </a:extLst>
            </p:cNvPr>
            <p:cNvSpPr>
              <a:spLocks noChangeAspect="1"/>
            </p:cNvSpPr>
            <p:nvPr/>
          </p:nvSpPr>
          <p:spPr bwMode="auto">
            <a:xfrm>
              <a:off x="8151627" y="3312320"/>
              <a:ext cx="235956" cy="23907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9" name="Group 18" descr="CPU chip icon">
            <a:extLst>
              <a:ext uri="{FF2B5EF4-FFF2-40B4-BE49-F238E27FC236}">
                <a16:creationId xmlns:a16="http://schemas.microsoft.com/office/drawing/2014/main" id="{9D0B6D3B-12CE-4D27-A7B7-3496F7A49BEC}"/>
              </a:ext>
            </a:extLst>
          </p:cNvPr>
          <p:cNvGrpSpPr/>
          <p:nvPr/>
        </p:nvGrpSpPr>
        <p:grpSpPr>
          <a:xfrm>
            <a:off x="4306415" y="5094627"/>
            <a:ext cx="502920" cy="500415"/>
            <a:chOff x="6676464" y="5181354"/>
            <a:chExt cx="502920" cy="502920"/>
          </a:xfrm>
        </p:grpSpPr>
        <p:sp useBgFill="1">
          <p:nvSpPr>
            <p:cNvPr id="140" name="Oval 139">
              <a:extLst>
                <a:ext uri="{FF2B5EF4-FFF2-40B4-BE49-F238E27FC236}">
                  <a16:creationId xmlns:a16="http://schemas.microsoft.com/office/drawing/2014/main" id="{322A7E10-87C6-4EAD-B303-EDDD640E8074}"/>
                </a:ext>
              </a:extLst>
            </p:cNvPr>
            <p:cNvSpPr/>
            <p:nvPr/>
          </p:nvSpPr>
          <p:spPr bwMode="auto">
            <a:xfrm>
              <a:off x="6676464" y="518135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8">
              <a:extLst>
                <a:ext uri="{FF2B5EF4-FFF2-40B4-BE49-F238E27FC236}">
                  <a16:creationId xmlns:a16="http://schemas.microsoft.com/office/drawing/2014/main" id="{84002EC0-9E5E-47BE-8CF8-445A0D80252C}"/>
                </a:ext>
              </a:extLst>
            </p:cNvPr>
            <p:cNvGrpSpPr>
              <a:grpSpLocks noChangeAspect="1"/>
            </p:cNvGrpSpPr>
            <p:nvPr/>
          </p:nvGrpSpPr>
          <p:grpSpPr bwMode="auto">
            <a:xfrm>
              <a:off x="6803377" y="5331619"/>
              <a:ext cx="249094" cy="202390"/>
              <a:chOff x="5458" y="3157"/>
              <a:chExt cx="304" cy="247"/>
            </a:xfrm>
            <a:noFill/>
          </p:grpSpPr>
          <p:sp>
            <p:nvSpPr>
              <p:cNvPr id="142" name="Freeform 9">
                <a:extLst>
                  <a:ext uri="{FF2B5EF4-FFF2-40B4-BE49-F238E27FC236}">
                    <a16:creationId xmlns:a16="http://schemas.microsoft.com/office/drawing/2014/main" id="{5BE819F2-FE74-4A0B-A1CB-D09F135107B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10">
                <a:extLst>
                  <a:ext uri="{FF2B5EF4-FFF2-40B4-BE49-F238E27FC236}">
                    <a16:creationId xmlns:a16="http://schemas.microsoft.com/office/drawing/2014/main" id="{84500B35-1089-44E5-8D02-C3C941F196CF}"/>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descr="pencil icon (custom logs)&#10;">
            <a:extLst>
              <a:ext uri="{FF2B5EF4-FFF2-40B4-BE49-F238E27FC236}">
                <a16:creationId xmlns:a16="http://schemas.microsoft.com/office/drawing/2014/main" id="{86774B42-6352-4D46-B419-56E26EA7CA50}"/>
              </a:ext>
            </a:extLst>
          </p:cNvPr>
          <p:cNvGrpSpPr/>
          <p:nvPr/>
        </p:nvGrpSpPr>
        <p:grpSpPr>
          <a:xfrm>
            <a:off x="5478306" y="3922736"/>
            <a:ext cx="502920" cy="500415"/>
            <a:chOff x="7848355" y="4009463"/>
            <a:chExt cx="502920" cy="502920"/>
          </a:xfrm>
        </p:grpSpPr>
        <p:sp useBgFill="1">
          <p:nvSpPr>
            <p:cNvPr id="138" name="Oval 137">
              <a:extLst>
                <a:ext uri="{FF2B5EF4-FFF2-40B4-BE49-F238E27FC236}">
                  <a16:creationId xmlns:a16="http://schemas.microsoft.com/office/drawing/2014/main" id="{00C7F2D3-23C2-4C82-AA1B-9A89428F19EB}"/>
                </a:ext>
              </a:extLst>
            </p:cNvPr>
            <p:cNvSpPr/>
            <p:nvPr/>
          </p:nvSpPr>
          <p:spPr bwMode="auto">
            <a:xfrm>
              <a:off x="7848355"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pen">
              <a:extLst>
                <a:ext uri="{FF2B5EF4-FFF2-40B4-BE49-F238E27FC236}">
                  <a16:creationId xmlns:a16="http://schemas.microsoft.com/office/drawing/2014/main" id="{276B7872-B249-4882-95F6-FE9C8C0D9881}"/>
                </a:ext>
              </a:extLst>
            </p:cNvPr>
            <p:cNvSpPr>
              <a:spLocks noChangeAspect="1" noEditPoints="1"/>
            </p:cNvSpPr>
            <p:nvPr/>
          </p:nvSpPr>
          <p:spPr bwMode="auto">
            <a:xfrm>
              <a:off x="7986668" y="4147273"/>
              <a:ext cx="226294" cy="227301"/>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descr="Laptop icon">
            <a:extLst>
              <a:ext uri="{FF2B5EF4-FFF2-40B4-BE49-F238E27FC236}">
                <a16:creationId xmlns:a16="http://schemas.microsoft.com/office/drawing/2014/main" id="{7CCFC4C5-AB00-4E45-8015-5219627DC382}"/>
              </a:ext>
            </a:extLst>
          </p:cNvPr>
          <p:cNvGrpSpPr/>
          <p:nvPr/>
        </p:nvGrpSpPr>
        <p:grpSpPr>
          <a:xfrm>
            <a:off x="1286036" y="1627745"/>
            <a:ext cx="502920" cy="500415"/>
            <a:chOff x="3656085" y="1714472"/>
            <a:chExt cx="502920" cy="502920"/>
          </a:xfrm>
        </p:grpSpPr>
        <p:sp useBgFill="1">
          <p:nvSpPr>
            <p:cNvPr id="132" name="Oval 131">
              <a:extLst>
                <a:ext uri="{FF2B5EF4-FFF2-40B4-BE49-F238E27FC236}">
                  <a16:creationId xmlns:a16="http://schemas.microsoft.com/office/drawing/2014/main" id="{1D6485B9-9E57-47F9-94BC-98C2FDEC49A3}"/>
                </a:ext>
              </a:extLst>
            </p:cNvPr>
            <p:cNvSpPr/>
            <p:nvPr/>
          </p:nvSpPr>
          <p:spPr bwMode="auto">
            <a:xfrm>
              <a:off x="3656085" y="171447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778DA72-E229-4479-91BF-9B32439EC9BC}"/>
                </a:ext>
              </a:extLst>
            </p:cNvPr>
            <p:cNvGrpSpPr/>
            <p:nvPr/>
          </p:nvGrpSpPr>
          <p:grpSpPr>
            <a:xfrm>
              <a:off x="3789165" y="1884600"/>
              <a:ext cx="236760" cy="162664"/>
              <a:chOff x="1083478" y="4352862"/>
              <a:chExt cx="545310" cy="374645"/>
            </a:xfrm>
          </p:grpSpPr>
          <p:grpSp>
            <p:nvGrpSpPr>
              <p:cNvPr id="134" name="Group 133">
                <a:extLst>
                  <a:ext uri="{FF2B5EF4-FFF2-40B4-BE49-F238E27FC236}">
                    <a16:creationId xmlns:a16="http://schemas.microsoft.com/office/drawing/2014/main" id="{8F54BD6F-C7EB-4859-BF55-CB62AF1F20E6}"/>
                  </a:ext>
                </a:extLst>
              </p:cNvPr>
              <p:cNvGrpSpPr/>
              <p:nvPr/>
            </p:nvGrpSpPr>
            <p:grpSpPr>
              <a:xfrm>
                <a:off x="1083478" y="4352862"/>
                <a:ext cx="545310" cy="374645"/>
                <a:chOff x="1691236" y="428625"/>
                <a:chExt cx="707044" cy="485770"/>
              </a:xfrm>
            </p:grpSpPr>
            <p:sp>
              <p:nvSpPr>
                <p:cNvPr id="136" name="Rectangle 135">
                  <a:extLst>
                    <a:ext uri="{FF2B5EF4-FFF2-40B4-BE49-F238E27FC236}">
                      <a16:creationId xmlns:a16="http://schemas.microsoft.com/office/drawing/2014/main" id="{F1509D0E-9D6F-4F77-BB14-278EFBC344E0}"/>
                    </a:ext>
                  </a:extLst>
                </p:cNvPr>
                <p:cNvSpPr/>
                <p:nvPr/>
              </p:nvSpPr>
              <p:spPr bwMode="auto">
                <a:xfrm>
                  <a:off x="1743075" y="428625"/>
                  <a:ext cx="614363" cy="409575"/>
                </a:xfrm>
                <a:prstGeom prst="rect">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rPr>
                    <a:t>68</a:t>
                  </a:r>
                </a:p>
              </p:txBody>
            </p:sp>
            <p:sp>
              <p:nvSpPr>
                <p:cNvPr id="137" name="Rectangle 7">
                  <a:extLst>
                    <a:ext uri="{FF2B5EF4-FFF2-40B4-BE49-F238E27FC236}">
                      <a16:creationId xmlns:a16="http://schemas.microsoft.com/office/drawing/2014/main" id="{437A418D-1684-40F4-9439-833468C7457B}"/>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sp>
            <p:nvSpPr>
              <p:cNvPr id="135" name="Oval 134">
                <a:extLst>
                  <a:ext uri="{FF2B5EF4-FFF2-40B4-BE49-F238E27FC236}">
                    <a16:creationId xmlns:a16="http://schemas.microsoft.com/office/drawing/2014/main" id="{6C1F609A-C2A5-4C55-8EF2-C0A264190A10}"/>
                  </a:ext>
                </a:extLst>
              </p:cNvPr>
              <p:cNvSpPr/>
              <p:nvPr/>
            </p:nvSpPr>
            <p:spPr bwMode="auto">
              <a:xfrm>
                <a:off x="1458893" y="4457699"/>
                <a:ext cx="27433" cy="27431"/>
              </a:xfrm>
              <a:prstGeom prst="ellipse">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grpSp>
      <p:grpSp>
        <p:nvGrpSpPr>
          <p:cNvPr id="22" name="Group 21" descr="Camera icon">
            <a:extLst>
              <a:ext uri="{FF2B5EF4-FFF2-40B4-BE49-F238E27FC236}">
                <a16:creationId xmlns:a16="http://schemas.microsoft.com/office/drawing/2014/main" id="{7375F6C3-57C4-4768-AD8E-06334C0726A3}"/>
              </a:ext>
            </a:extLst>
          </p:cNvPr>
          <p:cNvGrpSpPr/>
          <p:nvPr/>
        </p:nvGrpSpPr>
        <p:grpSpPr>
          <a:xfrm>
            <a:off x="4306420" y="1092714"/>
            <a:ext cx="502920" cy="500415"/>
            <a:chOff x="6676469" y="1179441"/>
            <a:chExt cx="502920" cy="502920"/>
          </a:xfrm>
        </p:grpSpPr>
        <p:sp useBgFill="1">
          <p:nvSpPr>
            <p:cNvPr id="130" name="Oval 129">
              <a:extLst>
                <a:ext uri="{FF2B5EF4-FFF2-40B4-BE49-F238E27FC236}">
                  <a16:creationId xmlns:a16="http://schemas.microsoft.com/office/drawing/2014/main" id="{729E204A-8C27-4AE7-81D0-B8B765CFBF64}"/>
                </a:ext>
              </a:extLst>
            </p:cNvPr>
            <p:cNvSpPr/>
            <p:nvPr/>
          </p:nvSpPr>
          <p:spPr bwMode="auto">
            <a:xfrm>
              <a:off x="6676469" y="117944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camera">
              <a:extLst>
                <a:ext uri="{FF2B5EF4-FFF2-40B4-BE49-F238E27FC236}">
                  <a16:creationId xmlns:a16="http://schemas.microsoft.com/office/drawing/2014/main" id="{CFBA4FE3-9E57-48EB-AD1D-4C5D65B3430E}"/>
                </a:ext>
              </a:extLst>
            </p:cNvPr>
            <p:cNvSpPr>
              <a:spLocks noChangeAspect="1" noEditPoints="1"/>
            </p:cNvSpPr>
            <p:nvPr/>
          </p:nvSpPr>
          <p:spPr bwMode="auto">
            <a:xfrm>
              <a:off x="6820746" y="1345244"/>
              <a:ext cx="214366" cy="171314"/>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 name="Group 22" descr="calendar icon">
            <a:extLst>
              <a:ext uri="{FF2B5EF4-FFF2-40B4-BE49-F238E27FC236}">
                <a16:creationId xmlns:a16="http://schemas.microsoft.com/office/drawing/2014/main" id="{E4E991E3-B935-4665-8ED8-85F98262630E}"/>
              </a:ext>
            </a:extLst>
          </p:cNvPr>
          <p:cNvGrpSpPr/>
          <p:nvPr/>
        </p:nvGrpSpPr>
        <p:grpSpPr>
          <a:xfrm>
            <a:off x="5008764" y="1562256"/>
            <a:ext cx="502920" cy="500415"/>
            <a:chOff x="7378813" y="1648983"/>
            <a:chExt cx="502920" cy="502920"/>
          </a:xfrm>
        </p:grpSpPr>
        <p:sp useBgFill="1">
          <p:nvSpPr>
            <p:cNvPr id="128" name="Oval 127">
              <a:extLst>
                <a:ext uri="{FF2B5EF4-FFF2-40B4-BE49-F238E27FC236}">
                  <a16:creationId xmlns:a16="http://schemas.microsoft.com/office/drawing/2014/main" id="{E1D766D1-756C-45AF-8E9C-EF414934CD73}"/>
                </a:ext>
              </a:extLst>
            </p:cNvPr>
            <p:cNvSpPr/>
            <p:nvPr/>
          </p:nvSpPr>
          <p:spPr bwMode="auto">
            <a:xfrm>
              <a:off x="7378813"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calendar_4">
              <a:extLst>
                <a:ext uri="{FF2B5EF4-FFF2-40B4-BE49-F238E27FC236}">
                  <a16:creationId xmlns:a16="http://schemas.microsoft.com/office/drawing/2014/main" id="{A5E52FBF-2982-42E9-99C7-8E415C40E6AE}"/>
                </a:ext>
              </a:extLst>
            </p:cNvPr>
            <p:cNvSpPr>
              <a:spLocks noChangeAspect="1" noEditPoints="1"/>
            </p:cNvSpPr>
            <p:nvPr/>
          </p:nvSpPr>
          <p:spPr bwMode="auto">
            <a:xfrm>
              <a:off x="7537092" y="1811082"/>
              <a:ext cx="186362" cy="178723"/>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 name="Group 23" descr="clip board icon">
            <a:extLst>
              <a:ext uri="{FF2B5EF4-FFF2-40B4-BE49-F238E27FC236}">
                <a16:creationId xmlns:a16="http://schemas.microsoft.com/office/drawing/2014/main" id="{51725118-76B2-4815-931B-5BE63B0D81E8}"/>
              </a:ext>
            </a:extLst>
          </p:cNvPr>
          <p:cNvGrpSpPr/>
          <p:nvPr/>
        </p:nvGrpSpPr>
        <p:grpSpPr>
          <a:xfrm>
            <a:off x="2959751" y="509432"/>
            <a:ext cx="502920" cy="500415"/>
            <a:chOff x="5329800" y="596159"/>
            <a:chExt cx="502920" cy="502920"/>
          </a:xfrm>
        </p:grpSpPr>
        <p:sp useBgFill="1">
          <p:nvSpPr>
            <p:cNvPr id="126" name="Oval 125">
              <a:extLst>
                <a:ext uri="{FF2B5EF4-FFF2-40B4-BE49-F238E27FC236}">
                  <a16:creationId xmlns:a16="http://schemas.microsoft.com/office/drawing/2014/main" id="{BD56FC0F-698E-4788-BFB0-EF811815C495}"/>
                </a:ext>
              </a:extLst>
            </p:cNvPr>
            <p:cNvSpPr/>
            <p:nvPr/>
          </p:nvSpPr>
          <p:spPr bwMode="auto">
            <a:xfrm>
              <a:off x="5329800" y="596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clipboard_3">
              <a:extLst>
                <a:ext uri="{FF2B5EF4-FFF2-40B4-BE49-F238E27FC236}">
                  <a16:creationId xmlns:a16="http://schemas.microsoft.com/office/drawing/2014/main" id="{8EBB74E7-76A5-4D20-9CB3-9FACBB13F93A}"/>
                </a:ext>
              </a:extLst>
            </p:cNvPr>
            <p:cNvSpPr>
              <a:spLocks noChangeAspect="1" noEditPoints="1"/>
            </p:cNvSpPr>
            <p:nvPr/>
          </p:nvSpPr>
          <p:spPr bwMode="auto">
            <a:xfrm>
              <a:off x="5490615" y="743904"/>
              <a:ext cx="181291" cy="207430"/>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 name="Group 24" descr="smart car icon">
            <a:extLst>
              <a:ext uri="{FF2B5EF4-FFF2-40B4-BE49-F238E27FC236}">
                <a16:creationId xmlns:a16="http://schemas.microsoft.com/office/drawing/2014/main" id="{665296D7-1C6D-45B0-AC0A-A9647C934B92}"/>
              </a:ext>
            </a:extLst>
          </p:cNvPr>
          <p:cNvGrpSpPr/>
          <p:nvPr/>
        </p:nvGrpSpPr>
        <p:grpSpPr>
          <a:xfrm>
            <a:off x="1945933" y="1562256"/>
            <a:ext cx="502920" cy="500415"/>
            <a:chOff x="4315982" y="1648983"/>
            <a:chExt cx="502920" cy="502920"/>
          </a:xfrm>
        </p:grpSpPr>
        <p:sp useBgFill="1">
          <p:nvSpPr>
            <p:cNvPr id="124" name="Oval 123">
              <a:extLst>
                <a:ext uri="{FF2B5EF4-FFF2-40B4-BE49-F238E27FC236}">
                  <a16:creationId xmlns:a16="http://schemas.microsoft.com/office/drawing/2014/main" id="{A0168193-08DD-48E5-AFDC-4BF087F0CDAA}"/>
                </a:ext>
              </a:extLst>
            </p:cNvPr>
            <p:cNvSpPr/>
            <p:nvPr/>
          </p:nvSpPr>
          <p:spPr bwMode="auto">
            <a:xfrm>
              <a:off x="4315982"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car">
              <a:extLst>
                <a:ext uri="{FF2B5EF4-FFF2-40B4-BE49-F238E27FC236}">
                  <a16:creationId xmlns:a16="http://schemas.microsoft.com/office/drawing/2014/main" id="{6A0F164B-2D3B-4685-94C1-B41188E50783}"/>
                </a:ext>
              </a:extLst>
            </p:cNvPr>
            <p:cNvSpPr>
              <a:spLocks noChangeAspect="1" noEditPoints="1"/>
            </p:cNvSpPr>
            <p:nvPr/>
          </p:nvSpPr>
          <p:spPr bwMode="auto">
            <a:xfrm>
              <a:off x="4455303" y="1814513"/>
              <a:ext cx="224278" cy="17186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6" name="Group 25" descr="map icon">
            <a:extLst>
              <a:ext uri="{FF2B5EF4-FFF2-40B4-BE49-F238E27FC236}">
                <a16:creationId xmlns:a16="http://schemas.microsoft.com/office/drawing/2014/main" id="{DE0E167C-A30B-49E4-BCEC-CC0F797C4856}"/>
              </a:ext>
            </a:extLst>
          </p:cNvPr>
          <p:cNvGrpSpPr/>
          <p:nvPr/>
        </p:nvGrpSpPr>
        <p:grpSpPr>
          <a:xfrm>
            <a:off x="4935003" y="902358"/>
            <a:ext cx="502920" cy="500415"/>
            <a:chOff x="7305052" y="989085"/>
            <a:chExt cx="502920" cy="502920"/>
          </a:xfrm>
        </p:grpSpPr>
        <p:sp useBgFill="1">
          <p:nvSpPr>
            <p:cNvPr id="122" name="Oval 121">
              <a:extLst>
                <a:ext uri="{FF2B5EF4-FFF2-40B4-BE49-F238E27FC236}">
                  <a16:creationId xmlns:a16="http://schemas.microsoft.com/office/drawing/2014/main" id="{D047D9B0-D054-419D-B9CB-A4AF1F6C6975}"/>
                </a:ext>
              </a:extLst>
            </p:cNvPr>
            <p:cNvSpPr/>
            <p:nvPr/>
          </p:nvSpPr>
          <p:spPr bwMode="auto">
            <a:xfrm>
              <a:off x="7305052" y="9890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location_3">
              <a:extLst>
                <a:ext uri="{FF2B5EF4-FFF2-40B4-BE49-F238E27FC236}">
                  <a16:creationId xmlns:a16="http://schemas.microsoft.com/office/drawing/2014/main" id="{8D3160F9-74D8-4F62-B80C-0AC2BD27EDD5}"/>
                </a:ext>
              </a:extLst>
            </p:cNvPr>
            <p:cNvSpPr>
              <a:spLocks noChangeAspect="1" noEditPoints="1"/>
            </p:cNvSpPr>
            <p:nvPr/>
          </p:nvSpPr>
          <p:spPr bwMode="auto">
            <a:xfrm>
              <a:off x="7446335" y="1148520"/>
              <a:ext cx="220355" cy="18405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7" name="Group 26" descr="team icon">
            <a:extLst>
              <a:ext uri="{FF2B5EF4-FFF2-40B4-BE49-F238E27FC236}">
                <a16:creationId xmlns:a16="http://schemas.microsoft.com/office/drawing/2014/main" id="{B095353D-07F1-4FC6-87DD-F0E9A75AB238}"/>
              </a:ext>
            </a:extLst>
          </p:cNvPr>
          <p:cNvGrpSpPr/>
          <p:nvPr/>
        </p:nvGrpSpPr>
        <p:grpSpPr>
          <a:xfrm>
            <a:off x="5660410" y="1628135"/>
            <a:ext cx="502920" cy="500415"/>
            <a:chOff x="8030459" y="1714862"/>
            <a:chExt cx="502920" cy="502920"/>
          </a:xfrm>
        </p:grpSpPr>
        <p:sp useBgFill="1">
          <p:nvSpPr>
            <p:cNvPr id="120" name="Oval 119">
              <a:extLst>
                <a:ext uri="{FF2B5EF4-FFF2-40B4-BE49-F238E27FC236}">
                  <a16:creationId xmlns:a16="http://schemas.microsoft.com/office/drawing/2014/main" id="{7E893E55-A7B1-4AF7-B87E-659BD3834C46}"/>
                </a:ext>
              </a:extLst>
            </p:cNvPr>
            <p:cNvSpPr/>
            <p:nvPr/>
          </p:nvSpPr>
          <p:spPr bwMode="auto">
            <a:xfrm>
              <a:off x="8030459" y="171486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people_12">
              <a:extLst>
                <a:ext uri="{FF2B5EF4-FFF2-40B4-BE49-F238E27FC236}">
                  <a16:creationId xmlns:a16="http://schemas.microsoft.com/office/drawing/2014/main" id="{411FB31A-2DC0-43EC-8DC2-55E3B20B9B94}"/>
                </a:ext>
              </a:extLst>
            </p:cNvPr>
            <p:cNvSpPr>
              <a:spLocks noChangeAspect="1" noEditPoints="1"/>
            </p:cNvSpPr>
            <p:nvPr/>
          </p:nvSpPr>
          <p:spPr bwMode="auto">
            <a:xfrm>
              <a:off x="8173877" y="1874144"/>
              <a:ext cx="216084" cy="18435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8" name="Group 27" descr="devices icon">
            <a:extLst>
              <a:ext uri="{FF2B5EF4-FFF2-40B4-BE49-F238E27FC236}">
                <a16:creationId xmlns:a16="http://schemas.microsoft.com/office/drawing/2014/main" id="{6FD4F07D-6C24-478D-BFA9-B4625AB3C708}"/>
              </a:ext>
            </a:extLst>
          </p:cNvPr>
          <p:cNvGrpSpPr/>
          <p:nvPr/>
        </p:nvGrpSpPr>
        <p:grpSpPr>
          <a:xfrm>
            <a:off x="3477348" y="927686"/>
            <a:ext cx="502920" cy="500415"/>
            <a:chOff x="5847397" y="1014413"/>
            <a:chExt cx="502920" cy="502920"/>
          </a:xfrm>
        </p:grpSpPr>
        <p:sp useBgFill="1">
          <p:nvSpPr>
            <p:cNvPr id="115" name="Oval 114">
              <a:extLst>
                <a:ext uri="{FF2B5EF4-FFF2-40B4-BE49-F238E27FC236}">
                  <a16:creationId xmlns:a16="http://schemas.microsoft.com/office/drawing/2014/main" id="{6C3B3FFC-57C0-4790-97BE-9BA18D0B392A}"/>
                </a:ext>
              </a:extLst>
            </p:cNvPr>
            <p:cNvSpPr/>
            <p:nvPr/>
          </p:nvSpPr>
          <p:spPr bwMode="auto">
            <a:xfrm>
              <a:off x="5847397" y="101441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E6E1848A-93AB-4D73-B367-4F35B971939B}"/>
                </a:ext>
              </a:extLst>
            </p:cNvPr>
            <p:cNvGrpSpPr/>
            <p:nvPr/>
          </p:nvGrpSpPr>
          <p:grpSpPr>
            <a:xfrm>
              <a:off x="5955969" y="1176009"/>
              <a:ext cx="285776" cy="179728"/>
              <a:chOff x="5955969" y="1176009"/>
              <a:chExt cx="285776" cy="179728"/>
            </a:xfrm>
          </p:grpSpPr>
          <p:sp>
            <p:nvSpPr>
              <p:cNvPr id="117" name="mobility">
                <a:extLst>
                  <a:ext uri="{FF2B5EF4-FFF2-40B4-BE49-F238E27FC236}">
                    <a16:creationId xmlns:a16="http://schemas.microsoft.com/office/drawing/2014/main" id="{7CF9A5CE-FD1B-4F6D-B164-81F3D3006755}"/>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118" name="Rectangle 117">
                <a:extLst>
                  <a:ext uri="{FF2B5EF4-FFF2-40B4-BE49-F238E27FC236}">
                    <a16:creationId xmlns:a16="http://schemas.microsoft.com/office/drawing/2014/main" id="{5CCA4BDE-B1B8-4547-8ABF-22A2D313AD97}"/>
                  </a:ext>
                </a:extLst>
              </p:cNvPr>
              <p:cNvSpPr/>
              <p:nvPr/>
            </p:nvSpPr>
            <p:spPr bwMode="auto">
              <a:xfrm>
                <a:off x="6039077" y="1238860"/>
                <a:ext cx="74330" cy="68334"/>
              </a:xfrm>
              <a:prstGeom prst="rect">
                <a:avLst/>
              </a:prstGeom>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9" name="laptop">
                <a:extLst>
                  <a:ext uri="{FF2B5EF4-FFF2-40B4-BE49-F238E27FC236}">
                    <a16:creationId xmlns:a16="http://schemas.microsoft.com/office/drawing/2014/main" id="{FFBD1EDD-776F-4ECA-BF3A-E060296DF254}"/>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9" name="Group 28" descr="translator icon">
            <a:extLst>
              <a:ext uri="{FF2B5EF4-FFF2-40B4-BE49-F238E27FC236}">
                <a16:creationId xmlns:a16="http://schemas.microsoft.com/office/drawing/2014/main" id="{3B544958-8403-4940-A957-7E3D4E408D02}"/>
              </a:ext>
            </a:extLst>
          </p:cNvPr>
          <p:cNvGrpSpPr/>
          <p:nvPr/>
        </p:nvGrpSpPr>
        <p:grpSpPr>
          <a:xfrm>
            <a:off x="5008763" y="4625084"/>
            <a:ext cx="502920" cy="500415"/>
            <a:chOff x="7378812" y="4711811"/>
            <a:chExt cx="502920" cy="502920"/>
          </a:xfrm>
        </p:grpSpPr>
        <p:sp useBgFill="1">
          <p:nvSpPr>
            <p:cNvPr id="113" name="Oval 112">
              <a:extLst>
                <a:ext uri="{FF2B5EF4-FFF2-40B4-BE49-F238E27FC236}">
                  <a16:creationId xmlns:a16="http://schemas.microsoft.com/office/drawing/2014/main" id="{F1BEC845-40D4-4B06-9433-A135C3677130}"/>
                </a:ext>
              </a:extLst>
            </p:cNvPr>
            <p:cNvSpPr/>
            <p:nvPr/>
          </p:nvSpPr>
          <p:spPr bwMode="auto">
            <a:xfrm>
              <a:off x="7378812" y="471181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language">
              <a:extLst>
                <a:ext uri="{FF2B5EF4-FFF2-40B4-BE49-F238E27FC236}">
                  <a16:creationId xmlns:a16="http://schemas.microsoft.com/office/drawing/2014/main" id="{D753F84F-478D-4AF1-9904-11872DDF306C}"/>
                </a:ext>
              </a:extLst>
            </p:cNvPr>
            <p:cNvSpPr>
              <a:spLocks noChangeAspect="1" noEditPoints="1"/>
            </p:cNvSpPr>
            <p:nvPr/>
          </p:nvSpPr>
          <p:spPr bwMode="auto">
            <a:xfrm>
              <a:off x="7513545" y="4860817"/>
              <a:ext cx="233456" cy="204908"/>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0" name="Group 29" descr="smart idea icon">
            <a:extLst>
              <a:ext uri="{FF2B5EF4-FFF2-40B4-BE49-F238E27FC236}">
                <a16:creationId xmlns:a16="http://schemas.microsoft.com/office/drawing/2014/main" id="{0DF27516-2981-4782-AD4B-9C8C78F8D77C}"/>
              </a:ext>
            </a:extLst>
          </p:cNvPr>
          <p:cNvGrpSpPr/>
          <p:nvPr/>
        </p:nvGrpSpPr>
        <p:grpSpPr>
          <a:xfrm>
            <a:off x="893112" y="3602994"/>
            <a:ext cx="502920" cy="500415"/>
            <a:chOff x="3263161" y="3689721"/>
            <a:chExt cx="502920" cy="502920"/>
          </a:xfrm>
        </p:grpSpPr>
        <p:sp useBgFill="1">
          <p:nvSpPr>
            <p:cNvPr id="107" name="Oval 106">
              <a:extLst>
                <a:ext uri="{FF2B5EF4-FFF2-40B4-BE49-F238E27FC236}">
                  <a16:creationId xmlns:a16="http://schemas.microsoft.com/office/drawing/2014/main" id="{33C0E204-533B-4602-8FC9-3A5E8D699761}"/>
                </a:ext>
              </a:extLst>
            </p:cNvPr>
            <p:cNvSpPr/>
            <p:nvPr/>
          </p:nvSpPr>
          <p:spPr bwMode="auto">
            <a:xfrm>
              <a:off x="3263161" y="368972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A040DF37-52BF-4721-B7DB-4BEA1A55D47A}"/>
                </a:ext>
              </a:extLst>
            </p:cNvPr>
            <p:cNvGrpSpPr/>
            <p:nvPr/>
          </p:nvGrpSpPr>
          <p:grpSpPr>
            <a:xfrm>
              <a:off x="3447374" y="3795984"/>
              <a:ext cx="134494" cy="290395"/>
              <a:chOff x="8035563" y="4213789"/>
              <a:chExt cx="170731" cy="368633"/>
            </a:xfrm>
          </p:grpSpPr>
          <p:sp>
            <p:nvSpPr>
              <p:cNvPr id="109" name="light">
                <a:extLst>
                  <a:ext uri="{FF2B5EF4-FFF2-40B4-BE49-F238E27FC236}">
                    <a16:creationId xmlns:a16="http://schemas.microsoft.com/office/drawing/2014/main" id="{1012EB0E-8B48-4826-A1E4-53C7BB9CF070}"/>
                  </a:ext>
                </a:extLst>
              </p:cNvPr>
              <p:cNvSpPr>
                <a:spLocks noChangeAspect="1" noEditPoints="1"/>
              </p:cNvSpPr>
              <p:nvPr/>
            </p:nvSpPr>
            <p:spPr bwMode="auto">
              <a:xfrm>
                <a:off x="8035563" y="4328947"/>
                <a:ext cx="170731" cy="2534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0" name="Group 109">
                <a:extLst>
                  <a:ext uri="{FF2B5EF4-FFF2-40B4-BE49-F238E27FC236}">
                    <a16:creationId xmlns:a16="http://schemas.microsoft.com/office/drawing/2014/main" id="{9F0D5EC7-C955-46E0-B9D7-F9997D69A0E7}"/>
                  </a:ext>
                </a:extLst>
              </p:cNvPr>
              <p:cNvGrpSpPr/>
              <p:nvPr/>
            </p:nvGrpSpPr>
            <p:grpSpPr>
              <a:xfrm rot="16200000">
                <a:off x="8082549" y="4180047"/>
                <a:ext cx="76737" cy="144221"/>
                <a:chOff x="2866921" y="3947319"/>
                <a:chExt cx="103684" cy="194866"/>
              </a:xfrm>
            </p:grpSpPr>
            <p:sp>
              <p:nvSpPr>
                <p:cNvPr id="111" name="Oval 5">
                  <a:extLst>
                    <a:ext uri="{FF2B5EF4-FFF2-40B4-BE49-F238E27FC236}">
                      <a16:creationId xmlns:a16="http://schemas.microsoft.com/office/drawing/2014/main" id="{9B70D542-82CD-48C2-82C7-CCFCBF32C9FE}"/>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2" name="Oval 5">
                  <a:extLst>
                    <a:ext uri="{FF2B5EF4-FFF2-40B4-BE49-F238E27FC236}">
                      <a16:creationId xmlns:a16="http://schemas.microsoft.com/office/drawing/2014/main" id="{5CF3CBCD-0D5A-4B36-89E9-515D89C32055}"/>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1" name="Group 30" descr="smart band icon&#10;">
            <a:extLst>
              <a:ext uri="{FF2B5EF4-FFF2-40B4-BE49-F238E27FC236}">
                <a16:creationId xmlns:a16="http://schemas.microsoft.com/office/drawing/2014/main" id="{70466FE2-7C38-4760-A441-86949B16C9A9}"/>
              </a:ext>
            </a:extLst>
          </p:cNvPr>
          <p:cNvGrpSpPr/>
          <p:nvPr/>
        </p:nvGrpSpPr>
        <p:grpSpPr>
          <a:xfrm>
            <a:off x="3477348" y="5259654"/>
            <a:ext cx="502920" cy="500415"/>
            <a:chOff x="5847397" y="5346381"/>
            <a:chExt cx="502920" cy="502920"/>
          </a:xfrm>
        </p:grpSpPr>
        <p:sp useBgFill="1">
          <p:nvSpPr>
            <p:cNvPr id="98" name="Oval 97">
              <a:extLst>
                <a:ext uri="{FF2B5EF4-FFF2-40B4-BE49-F238E27FC236}">
                  <a16:creationId xmlns:a16="http://schemas.microsoft.com/office/drawing/2014/main" id="{220B28E6-93AC-4C9E-8C12-648CE0447A8D}"/>
                </a:ext>
              </a:extLst>
            </p:cNvPr>
            <p:cNvSpPr/>
            <p:nvPr/>
          </p:nvSpPr>
          <p:spPr bwMode="auto">
            <a:xfrm>
              <a:off x="5847397" y="534638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196">
              <a:extLst>
                <a:ext uri="{FF2B5EF4-FFF2-40B4-BE49-F238E27FC236}">
                  <a16:creationId xmlns:a16="http://schemas.microsoft.com/office/drawing/2014/main" id="{6C606CE8-ECA3-4532-8209-1981CB58F311}"/>
                </a:ext>
              </a:extLst>
            </p:cNvPr>
            <p:cNvGrpSpPr>
              <a:grpSpLocks noChangeAspect="1"/>
            </p:cNvGrpSpPr>
            <p:nvPr/>
          </p:nvGrpSpPr>
          <p:grpSpPr bwMode="auto">
            <a:xfrm>
              <a:off x="6030277" y="5467160"/>
              <a:ext cx="137162" cy="261362"/>
              <a:chOff x="7261" y="805"/>
              <a:chExt cx="127" cy="242"/>
            </a:xfrm>
            <a:noFill/>
          </p:grpSpPr>
          <p:sp>
            <p:nvSpPr>
              <p:cNvPr id="100" name="Freeform 197">
                <a:extLst>
                  <a:ext uri="{FF2B5EF4-FFF2-40B4-BE49-F238E27FC236}">
                    <a16:creationId xmlns:a16="http://schemas.microsoft.com/office/drawing/2014/main" id="{CD9DF289-DBA8-42CB-ADA2-9479378B2111}"/>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Freeform 198">
                <a:extLst>
                  <a:ext uri="{FF2B5EF4-FFF2-40B4-BE49-F238E27FC236}">
                    <a16:creationId xmlns:a16="http://schemas.microsoft.com/office/drawing/2014/main" id="{E7669436-AF84-4D8C-8AC8-83F2547C289E}"/>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Freeform 199">
                <a:extLst>
                  <a:ext uri="{FF2B5EF4-FFF2-40B4-BE49-F238E27FC236}">
                    <a16:creationId xmlns:a16="http://schemas.microsoft.com/office/drawing/2014/main" id="{64E8AADC-60F8-4389-9CD3-5F56A3A0AECD}"/>
                  </a:ext>
                </a:extLst>
              </p:cNvPr>
              <p:cNvSpPr>
                <a:spLocks/>
              </p:cNvSpPr>
              <p:nvPr/>
            </p:nvSpPr>
            <p:spPr bwMode="auto">
              <a:xfrm>
                <a:off x="7324" y="992"/>
                <a:ext cx="64"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Freeform 200">
                <a:extLst>
                  <a:ext uri="{FF2B5EF4-FFF2-40B4-BE49-F238E27FC236}">
                    <a16:creationId xmlns:a16="http://schemas.microsoft.com/office/drawing/2014/main" id="{83A8FE83-7339-4A24-A02F-4F8ECE549328}"/>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4" name="Oval 201">
                <a:extLst>
                  <a:ext uri="{FF2B5EF4-FFF2-40B4-BE49-F238E27FC236}">
                    <a16:creationId xmlns:a16="http://schemas.microsoft.com/office/drawing/2014/main" id="{D1395550-23BD-493F-9A42-1D30D901AC24}"/>
                  </a:ext>
                </a:extLst>
              </p:cNvPr>
              <p:cNvSpPr>
                <a:spLocks noChangeArrowheads="1"/>
              </p:cNvSpPr>
              <p:nvPr/>
            </p:nvSpPr>
            <p:spPr bwMode="auto">
              <a:xfrm>
                <a:off x="7287" y="878"/>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5" name="Oval 202">
                <a:extLst>
                  <a:ext uri="{FF2B5EF4-FFF2-40B4-BE49-F238E27FC236}">
                    <a16:creationId xmlns:a16="http://schemas.microsoft.com/office/drawing/2014/main" id="{A2E22676-F618-4D0C-AFFF-6E995F20F0D0}"/>
                  </a:ext>
                </a:extLst>
              </p:cNvPr>
              <p:cNvSpPr>
                <a:spLocks noChangeArrowheads="1"/>
              </p:cNvSpPr>
              <p:nvPr/>
            </p:nvSpPr>
            <p:spPr bwMode="auto">
              <a:xfrm>
                <a:off x="7287" y="923"/>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6" name="Oval 203">
                <a:extLst>
                  <a:ext uri="{FF2B5EF4-FFF2-40B4-BE49-F238E27FC236}">
                    <a16:creationId xmlns:a16="http://schemas.microsoft.com/office/drawing/2014/main" id="{9E066361-1686-47F4-ADB1-195CA22D6A52}"/>
                  </a:ext>
                </a:extLst>
              </p:cNvPr>
              <p:cNvSpPr>
                <a:spLocks noChangeArrowheads="1"/>
              </p:cNvSpPr>
              <p:nvPr/>
            </p:nvSpPr>
            <p:spPr bwMode="auto">
              <a:xfrm>
                <a:off x="7287" y="967"/>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2" name="Group 31" descr="hand pointer icon">
            <a:extLst>
              <a:ext uri="{FF2B5EF4-FFF2-40B4-BE49-F238E27FC236}">
                <a16:creationId xmlns:a16="http://schemas.microsoft.com/office/drawing/2014/main" id="{E6269806-46B9-49FE-84C1-392F9AE0FADF}"/>
              </a:ext>
            </a:extLst>
          </p:cNvPr>
          <p:cNvGrpSpPr/>
          <p:nvPr/>
        </p:nvGrpSpPr>
        <p:grpSpPr>
          <a:xfrm>
            <a:off x="1311363" y="3093670"/>
            <a:ext cx="502920" cy="500415"/>
            <a:chOff x="-963895" y="2838084"/>
            <a:chExt cx="502920" cy="502920"/>
          </a:xfrm>
        </p:grpSpPr>
        <p:sp useBgFill="1">
          <p:nvSpPr>
            <p:cNvPr id="96" name="Oval 95">
              <a:extLst>
                <a:ext uri="{FF2B5EF4-FFF2-40B4-BE49-F238E27FC236}">
                  <a16:creationId xmlns:a16="http://schemas.microsoft.com/office/drawing/2014/main" id="{E3CE61A9-8AE9-4C78-BFD4-E8F3A831FE3A}"/>
                </a:ext>
              </a:extLst>
            </p:cNvPr>
            <p:cNvSpPr/>
            <p:nvPr/>
          </p:nvSpPr>
          <p:spPr bwMode="auto">
            <a:xfrm>
              <a:off x="-963895" y="28380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hand_5">
              <a:extLst>
                <a:ext uri="{FF2B5EF4-FFF2-40B4-BE49-F238E27FC236}">
                  <a16:creationId xmlns:a16="http://schemas.microsoft.com/office/drawing/2014/main" id="{8EFA9A4F-8880-45D7-953B-A90C24479D7E}"/>
                </a:ext>
              </a:extLst>
            </p:cNvPr>
            <p:cNvSpPr>
              <a:spLocks noChangeAspect="1" noEditPoints="1"/>
            </p:cNvSpPr>
            <p:nvPr/>
          </p:nvSpPr>
          <p:spPr bwMode="auto">
            <a:xfrm>
              <a:off x="-791727" y="2985079"/>
              <a:ext cx="158585" cy="208930"/>
            </a:xfrm>
            <a:custGeom>
              <a:avLst/>
              <a:gdLst>
                <a:gd name="T0" fmla="*/ 120 w 260"/>
                <a:gd name="T1" fmla="*/ 103 h 344"/>
                <a:gd name="T2" fmla="*/ 143 w 260"/>
                <a:gd name="T3" fmla="*/ 78 h 344"/>
                <a:gd name="T4" fmla="*/ 166 w 260"/>
                <a:gd name="T5" fmla="*/ 103 h 344"/>
                <a:gd name="T6" fmla="*/ 166 w 260"/>
                <a:gd name="T7" fmla="*/ 172 h 344"/>
                <a:gd name="T8" fmla="*/ 212 w 260"/>
                <a:gd name="T9" fmla="*/ 172 h 344"/>
                <a:gd name="T10" fmla="*/ 212 w 260"/>
                <a:gd name="T11" fmla="*/ 103 h 344"/>
                <a:gd name="T12" fmla="*/ 189 w 260"/>
                <a:gd name="T13" fmla="*/ 78 h 344"/>
                <a:gd name="T14" fmla="*/ 166 w 260"/>
                <a:gd name="T15" fmla="*/ 103 h 344"/>
                <a:gd name="T16" fmla="*/ 120 w 260"/>
                <a:gd name="T17" fmla="*/ 172 h 344"/>
                <a:gd name="T18" fmla="*/ 120 w 260"/>
                <a:gd name="T19" fmla="*/ 25 h 344"/>
                <a:gd name="T20" fmla="*/ 97 w 260"/>
                <a:gd name="T21" fmla="*/ 0 h 344"/>
                <a:gd name="T22" fmla="*/ 74 w 260"/>
                <a:gd name="T23" fmla="*/ 25 h 344"/>
                <a:gd name="T24" fmla="*/ 74 w 260"/>
                <a:gd name="T25" fmla="*/ 206 h 344"/>
                <a:gd name="T26" fmla="*/ 23 w 260"/>
                <a:gd name="T27" fmla="*/ 188 h 344"/>
                <a:gd name="T28" fmla="*/ 6 w 260"/>
                <a:gd name="T29" fmla="*/ 195 h 344"/>
                <a:gd name="T30" fmla="*/ 8 w 260"/>
                <a:gd name="T31" fmla="*/ 217 h 344"/>
                <a:gd name="T32" fmla="*/ 93 w 260"/>
                <a:gd name="T33" fmla="*/ 316 h 344"/>
                <a:gd name="T34" fmla="*/ 174 w 260"/>
                <a:gd name="T35" fmla="*/ 344 h 344"/>
                <a:gd name="T36" fmla="*/ 255 w 260"/>
                <a:gd name="T37" fmla="*/ 278 h 344"/>
                <a:gd name="T38" fmla="*/ 258 w 260"/>
                <a:gd name="T39" fmla="*/ 200 h 344"/>
                <a:gd name="T40" fmla="*/ 258 w 260"/>
                <a:gd name="T41" fmla="*/ 130 h 344"/>
                <a:gd name="T42" fmla="*/ 235 w 260"/>
                <a:gd name="T43" fmla="*/ 105 h 344"/>
                <a:gd name="T44" fmla="*/ 212 w 260"/>
                <a:gd name="T45" fmla="*/ 1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44">
                  <a:moveTo>
                    <a:pt x="120" y="103"/>
                  </a:moveTo>
                  <a:cubicBezTo>
                    <a:pt x="120" y="89"/>
                    <a:pt x="130" y="78"/>
                    <a:pt x="143" y="78"/>
                  </a:cubicBezTo>
                  <a:cubicBezTo>
                    <a:pt x="156" y="78"/>
                    <a:pt x="166" y="89"/>
                    <a:pt x="166" y="103"/>
                  </a:cubicBezTo>
                  <a:cubicBezTo>
                    <a:pt x="166" y="172"/>
                    <a:pt x="166" y="172"/>
                    <a:pt x="166" y="172"/>
                  </a:cubicBezTo>
                  <a:moveTo>
                    <a:pt x="212" y="172"/>
                  </a:moveTo>
                  <a:cubicBezTo>
                    <a:pt x="212" y="103"/>
                    <a:pt x="212" y="103"/>
                    <a:pt x="212" y="103"/>
                  </a:cubicBezTo>
                  <a:cubicBezTo>
                    <a:pt x="212" y="89"/>
                    <a:pt x="202" y="78"/>
                    <a:pt x="189" y="78"/>
                  </a:cubicBezTo>
                  <a:cubicBezTo>
                    <a:pt x="176" y="78"/>
                    <a:pt x="166" y="89"/>
                    <a:pt x="166" y="103"/>
                  </a:cubicBezTo>
                  <a:moveTo>
                    <a:pt x="120" y="172"/>
                  </a:moveTo>
                  <a:cubicBezTo>
                    <a:pt x="120" y="25"/>
                    <a:pt x="120" y="25"/>
                    <a:pt x="120" y="25"/>
                  </a:cubicBezTo>
                  <a:cubicBezTo>
                    <a:pt x="120" y="11"/>
                    <a:pt x="110" y="0"/>
                    <a:pt x="97" y="0"/>
                  </a:cubicBezTo>
                  <a:cubicBezTo>
                    <a:pt x="84" y="0"/>
                    <a:pt x="74" y="11"/>
                    <a:pt x="74" y="25"/>
                  </a:cubicBezTo>
                  <a:cubicBezTo>
                    <a:pt x="74" y="206"/>
                    <a:pt x="74" y="206"/>
                    <a:pt x="74" y="206"/>
                  </a:cubicBezTo>
                  <a:cubicBezTo>
                    <a:pt x="74" y="206"/>
                    <a:pt x="33" y="189"/>
                    <a:pt x="23" y="188"/>
                  </a:cubicBezTo>
                  <a:cubicBezTo>
                    <a:pt x="14" y="188"/>
                    <a:pt x="13" y="188"/>
                    <a:pt x="6" y="195"/>
                  </a:cubicBezTo>
                  <a:cubicBezTo>
                    <a:pt x="0" y="202"/>
                    <a:pt x="5" y="213"/>
                    <a:pt x="8" y="217"/>
                  </a:cubicBezTo>
                  <a:cubicBezTo>
                    <a:pt x="12" y="220"/>
                    <a:pt x="84" y="309"/>
                    <a:pt x="93" y="316"/>
                  </a:cubicBezTo>
                  <a:cubicBezTo>
                    <a:pt x="101" y="324"/>
                    <a:pt x="118" y="344"/>
                    <a:pt x="174" y="344"/>
                  </a:cubicBezTo>
                  <a:cubicBezTo>
                    <a:pt x="233" y="344"/>
                    <a:pt x="255" y="278"/>
                    <a:pt x="255" y="278"/>
                  </a:cubicBezTo>
                  <a:cubicBezTo>
                    <a:pt x="260" y="261"/>
                    <a:pt x="258" y="200"/>
                    <a:pt x="258" y="200"/>
                  </a:cubicBezTo>
                  <a:cubicBezTo>
                    <a:pt x="258" y="130"/>
                    <a:pt x="258" y="130"/>
                    <a:pt x="258" y="130"/>
                  </a:cubicBezTo>
                  <a:cubicBezTo>
                    <a:pt x="258" y="116"/>
                    <a:pt x="247" y="105"/>
                    <a:pt x="235" y="105"/>
                  </a:cubicBezTo>
                  <a:cubicBezTo>
                    <a:pt x="222" y="105"/>
                    <a:pt x="212" y="116"/>
                    <a:pt x="212" y="130"/>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3" name="Group 32" descr="Smart glass icon">
            <a:extLst>
              <a:ext uri="{FF2B5EF4-FFF2-40B4-BE49-F238E27FC236}">
                <a16:creationId xmlns:a16="http://schemas.microsoft.com/office/drawing/2014/main" id="{33C5DA61-71CC-422A-B8C3-8FA42BA77FE1}"/>
              </a:ext>
            </a:extLst>
          </p:cNvPr>
          <p:cNvGrpSpPr/>
          <p:nvPr/>
        </p:nvGrpSpPr>
        <p:grpSpPr>
          <a:xfrm>
            <a:off x="1476390" y="2264604"/>
            <a:ext cx="502920" cy="500415"/>
            <a:chOff x="3846439" y="2351331"/>
            <a:chExt cx="502920" cy="502920"/>
          </a:xfrm>
        </p:grpSpPr>
        <p:sp useBgFill="1">
          <p:nvSpPr>
            <p:cNvPr id="94" name="Oval 93">
              <a:extLst>
                <a:ext uri="{FF2B5EF4-FFF2-40B4-BE49-F238E27FC236}">
                  <a16:creationId xmlns:a16="http://schemas.microsoft.com/office/drawing/2014/main" id="{C8543887-4FF2-441D-8357-0D989EB2823F}"/>
                </a:ext>
              </a:extLst>
            </p:cNvPr>
            <p:cNvSpPr/>
            <p:nvPr/>
          </p:nvSpPr>
          <p:spPr bwMode="auto">
            <a:xfrm>
              <a:off x="3846439" y="235133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F45DB065-1B69-47B2-888A-D6CBE043D863}"/>
                </a:ext>
              </a:extLst>
            </p:cNvPr>
            <p:cNvSpPr>
              <a:spLocks noChangeAspect="1" noEditPoints="1"/>
            </p:cNvSpPr>
            <p:nvPr/>
          </p:nvSpPr>
          <p:spPr bwMode="auto">
            <a:xfrm>
              <a:off x="3966698" y="2534413"/>
              <a:ext cx="262402" cy="13675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4" name="Group 33" descr="game controller icon">
            <a:extLst>
              <a:ext uri="{FF2B5EF4-FFF2-40B4-BE49-F238E27FC236}">
                <a16:creationId xmlns:a16="http://schemas.microsoft.com/office/drawing/2014/main" id="{A22A0A06-F28A-45AD-80BA-108BDA1D2BF0}"/>
              </a:ext>
            </a:extLst>
          </p:cNvPr>
          <p:cNvGrpSpPr/>
          <p:nvPr/>
        </p:nvGrpSpPr>
        <p:grpSpPr>
          <a:xfrm>
            <a:off x="6053442" y="3602803"/>
            <a:ext cx="502920" cy="500415"/>
            <a:chOff x="7820929" y="5070185"/>
            <a:chExt cx="502920" cy="502920"/>
          </a:xfrm>
        </p:grpSpPr>
        <p:sp useBgFill="1">
          <p:nvSpPr>
            <p:cNvPr id="90" name="Oval 89">
              <a:extLst>
                <a:ext uri="{FF2B5EF4-FFF2-40B4-BE49-F238E27FC236}">
                  <a16:creationId xmlns:a16="http://schemas.microsoft.com/office/drawing/2014/main" id="{F5607921-F334-49A3-9807-F90E68CCD27F}"/>
                </a:ext>
              </a:extLst>
            </p:cNvPr>
            <p:cNvSpPr/>
            <p:nvPr/>
          </p:nvSpPr>
          <p:spPr bwMode="auto">
            <a:xfrm>
              <a:off x="7820929" y="50701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911B0D97-5C51-42FC-BA0B-871489A98F9F}"/>
                </a:ext>
              </a:extLst>
            </p:cNvPr>
            <p:cNvGrpSpPr>
              <a:grpSpLocks noChangeAspect="1"/>
            </p:cNvGrpSpPr>
            <p:nvPr/>
          </p:nvGrpSpPr>
          <p:grpSpPr>
            <a:xfrm>
              <a:off x="7913305" y="5228754"/>
              <a:ext cx="318168" cy="185782"/>
              <a:chOff x="11030366" y="2382953"/>
              <a:chExt cx="397040" cy="231838"/>
            </a:xfrm>
            <a:noFill/>
          </p:grpSpPr>
          <p:sp>
            <p:nvSpPr>
              <p:cNvPr id="92" name="Freeform 77">
                <a:extLst>
                  <a:ext uri="{FF2B5EF4-FFF2-40B4-BE49-F238E27FC236}">
                    <a16:creationId xmlns:a16="http://schemas.microsoft.com/office/drawing/2014/main" id="{F672EF2A-841D-45AD-8421-322D83DE7B40}"/>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Freeform 78">
                <a:extLst>
                  <a:ext uri="{FF2B5EF4-FFF2-40B4-BE49-F238E27FC236}">
                    <a16:creationId xmlns:a16="http://schemas.microsoft.com/office/drawing/2014/main" id="{61822F17-69EE-433C-98C8-443F942B09B9}"/>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descr="eye icon">
            <a:extLst>
              <a:ext uri="{FF2B5EF4-FFF2-40B4-BE49-F238E27FC236}">
                <a16:creationId xmlns:a16="http://schemas.microsoft.com/office/drawing/2014/main" id="{2ABBC947-D66C-44DB-812D-7540DC0B827D}"/>
              </a:ext>
            </a:extLst>
          </p:cNvPr>
          <p:cNvGrpSpPr/>
          <p:nvPr/>
        </p:nvGrpSpPr>
        <p:grpSpPr>
          <a:xfrm>
            <a:off x="5478307" y="2264604"/>
            <a:ext cx="502920" cy="500415"/>
            <a:chOff x="-963895" y="2293009"/>
            <a:chExt cx="502920" cy="502920"/>
          </a:xfrm>
        </p:grpSpPr>
        <p:sp useBgFill="1">
          <p:nvSpPr>
            <p:cNvPr id="88" name="Oval 87">
              <a:extLst>
                <a:ext uri="{FF2B5EF4-FFF2-40B4-BE49-F238E27FC236}">
                  <a16:creationId xmlns:a16="http://schemas.microsoft.com/office/drawing/2014/main" id="{BE09DE82-7913-47B5-BD90-AE9D3FA8DC23}"/>
                </a:ext>
              </a:extLst>
            </p:cNvPr>
            <p:cNvSpPr/>
            <p:nvPr/>
          </p:nvSpPr>
          <p:spPr bwMode="auto">
            <a:xfrm>
              <a:off x="-963895" y="22930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eye_2">
              <a:extLst>
                <a:ext uri="{FF2B5EF4-FFF2-40B4-BE49-F238E27FC236}">
                  <a16:creationId xmlns:a16="http://schemas.microsoft.com/office/drawing/2014/main" id="{F7E036AE-18A9-42AA-9A05-8CD2F94C5D1B}"/>
                </a:ext>
              </a:extLst>
            </p:cNvPr>
            <p:cNvSpPr>
              <a:spLocks noChangeAspect="1" noEditPoints="1"/>
            </p:cNvSpPr>
            <p:nvPr/>
          </p:nvSpPr>
          <p:spPr bwMode="auto">
            <a:xfrm>
              <a:off x="-842316" y="2472405"/>
              <a:ext cx="259763" cy="14412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 name="Group 35" descr="email icon">
            <a:extLst>
              <a:ext uri="{FF2B5EF4-FFF2-40B4-BE49-F238E27FC236}">
                <a16:creationId xmlns:a16="http://schemas.microsoft.com/office/drawing/2014/main" id="{EFBEFB21-BE63-4F2D-BD35-FA868201F279}"/>
              </a:ext>
            </a:extLst>
          </p:cNvPr>
          <p:cNvGrpSpPr/>
          <p:nvPr/>
        </p:nvGrpSpPr>
        <p:grpSpPr>
          <a:xfrm>
            <a:off x="2011813" y="902340"/>
            <a:ext cx="502920" cy="500415"/>
            <a:chOff x="-963895" y="1747934"/>
            <a:chExt cx="502920" cy="502920"/>
          </a:xfrm>
        </p:grpSpPr>
        <p:sp useBgFill="1">
          <p:nvSpPr>
            <p:cNvPr id="86" name="Oval 85">
              <a:extLst>
                <a:ext uri="{FF2B5EF4-FFF2-40B4-BE49-F238E27FC236}">
                  <a16:creationId xmlns:a16="http://schemas.microsoft.com/office/drawing/2014/main" id="{228A91DF-F3AA-4E2A-8847-3F4AB9A249B9}"/>
                </a:ext>
              </a:extLst>
            </p:cNvPr>
            <p:cNvSpPr/>
            <p:nvPr/>
          </p:nvSpPr>
          <p:spPr bwMode="auto">
            <a:xfrm>
              <a:off x="-963895" y="17479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mail">
              <a:extLst>
                <a:ext uri="{FF2B5EF4-FFF2-40B4-BE49-F238E27FC236}">
                  <a16:creationId xmlns:a16="http://schemas.microsoft.com/office/drawing/2014/main" id="{94317577-40E9-4D13-BD78-C4DA60EF2AB4}"/>
                </a:ext>
              </a:extLst>
            </p:cNvPr>
            <p:cNvSpPr>
              <a:spLocks noChangeAspect="1" noEditPoints="1"/>
            </p:cNvSpPr>
            <p:nvPr/>
          </p:nvSpPr>
          <p:spPr bwMode="auto">
            <a:xfrm>
              <a:off x="-806420" y="1943003"/>
              <a:ext cx="187970" cy="11278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 name="Group 36" descr="person talking icon">
            <a:extLst>
              <a:ext uri="{FF2B5EF4-FFF2-40B4-BE49-F238E27FC236}">
                <a16:creationId xmlns:a16="http://schemas.microsoft.com/office/drawing/2014/main" id="{525A2B4F-BB1F-43A9-ADCA-614AE249EB97}"/>
              </a:ext>
            </a:extLst>
          </p:cNvPr>
          <p:cNvGrpSpPr/>
          <p:nvPr/>
        </p:nvGrpSpPr>
        <p:grpSpPr>
          <a:xfrm>
            <a:off x="2011424" y="5276710"/>
            <a:ext cx="502920" cy="500415"/>
            <a:chOff x="-963895" y="4473309"/>
            <a:chExt cx="502920" cy="502920"/>
          </a:xfrm>
        </p:grpSpPr>
        <p:sp useBgFill="1">
          <p:nvSpPr>
            <p:cNvPr id="80" name="Oval 79">
              <a:extLst>
                <a:ext uri="{FF2B5EF4-FFF2-40B4-BE49-F238E27FC236}">
                  <a16:creationId xmlns:a16="http://schemas.microsoft.com/office/drawing/2014/main" id="{796CDBDA-48A8-477E-BDE0-2C39D039734F}"/>
                </a:ext>
              </a:extLst>
            </p:cNvPr>
            <p:cNvSpPr/>
            <p:nvPr/>
          </p:nvSpPr>
          <p:spPr bwMode="auto">
            <a:xfrm>
              <a:off x="-963895" y="44733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D9959DB9-E8AD-49F1-A04A-EFB4FD20DF4B}"/>
                </a:ext>
              </a:extLst>
            </p:cNvPr>
            <p:cNvGrpSpPr/>
            <p:nvPr/>
          </p:nvGrpSpPr>
          <p:grpSpPr>
            <a:xfrm>
              <a:off x="-805076" y="4644436"/>
              <a:ext cx="185282" cy="160666"/>
              <a:chOff x="3000375" y="3415903"/>
              <a:chExt cx="205973" cy="178608"/>
            </a:xfrm>
            <a:noFill/>
          </p:grpSpPr>
          <p:sp>
            <p:nvSpPr>
              <p:cNvPr id="82" name="people_4">
                <a:extLst>
                  <a:ext uri="{FF2B5EF4-FFF2-40B4-BE49-F238E27FC236}">
                    <a16:creationId xmlns:a16="http://schemas.microsoft.com/office/drawing/2014/main" id="{C6923B62-3316-4367-9FD0-B5580625D8D0}"/>
                  </a:ext>
                </a:extLst>
              </p:cNvPr>
              <p:cNvSpPr>
                <a:spLocks noChangeAspect="1" noEditPoints="1"/>
              </p:cNvSpPr>
              <p:nvPr/>
            </p:nvSpPr>
            <p:spPr bwMode="auto">
              <a:xfrm flipH="1">
                <a:off x="3000375" y="3429290"/>
                <a:ext cx="147784" cy="165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E56BF652-AA7C-4506-9C14-84444466C5B1}"/>
                  </a:ext>
                </a:extLst>
              </p:cNvPr>
              <p:cNvGrpSpPr/>
              <p:nvPr/>
            </p:nvGrpSpPr>
            <p:grpSpPr>
              <a:xfrm>
                <a:off x="3140463" y="3415903"/>
                <a:ext cx="65885" cy="123826"/>
                <a:chOff x="2866921" y="3947319"/>
                <a:chExt cx="103684" cy="194866"/>
              </a:xfrm>
              <a:grpFill/>
            </p:grpSpPr>
            <p:sp>
              <p:nvSpPr>
                <p:cNvPr id="84" name="Oval 5">
                  <a:extLst>
                    <a:ext uri="{FF2B5EF4-FFF2-40B4-BE49-F238E27FC236}">
                      <a16:creationId xmlns:a16="http://schemas.microsoft.com/office/drawing/2014/main" id="{9CFCBBA6-164D-4C56-AFB9-4550F8E926B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85" name="Oval 5">
                  <a:extLst>
                    <a:ext uri="{FF2B5EF4-FFF2-40B4-BE49-F238E27FC236}">
                      <a16:creationId xmlns:a16="http://schemas.microsoft.com/office/drawing/2014/main" id="{138B31D2-319E-44E2-B934-E95F52E5D9D1}"/>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8" name="Group 37" descr="Address book icon">
            <a:extLst>
              <a:ext uri="{FF2B5EF4-FFF2-40B4-BE49-F238E27FC236}">
                <a16:creationId xmlns:a16="http://schemas.microsoft.com/office/drawing/2014/main" id="{EE61D0A5-7E18-48C6-968A-5F3A02BAB747}"/>
              </a:ext>
            </a:extLst>
          </p:cNvPr>
          <p:cNvGrpSpPr/>
          <p:nvPr/>
        </p:nvGrpSpPr>
        <p:grpSpPr>
          <a:xfrm>
            <a:off x="1945933" y="4625084"/>
            <a:ext cx="502920" cy="500415"/>
            <a:chOff x="-963895" y="657784"/>
            <a:chExt cx="502920" cy="502920"/>
          </a:xfrm>
        </p:grpSpPr>
        <p:sp useBgFill="1">
          <p:nvSpPr>
            <p:cNvPr id="78" name="Oval 77">
              <a:extLst>
                <a:ext uri="{FF2B5EF4-FFF2-40B4-BE49-F238E27FC236}">
                  <a16:creationId xmlns:a16="http://schemas.microsoft.com/office/drawing/2014/main" id="{D84575B6-97B9-401E-9F34-EA75947DD3F2}"/>
                </a:ext>
              </a:extLst>
            </p:cNvPr>
            <p:cNvSpPr/>
            <p:nvPr/>
          </p:nvSpPr>
          <p:spPr bwMode="auto">
            <a:xfrm>
              <a:off x="-963895" y="6577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directory_2">
              <a:extLst>
                <a:ext uri="{FF2B5EF4-FFF2-40B4-BE49-F238E27FC236}">
                  <a16:creationId xmlns:a16="http://schemas.microsoft.com/office/drawing/2014/main" id="{8DA95093-6960-4D66-83ED-9AC61B19AB76}"/>
                </a:ext>
              </a:extLst>
            </p:cNvPr>
            <p:cNvSpPr>
              <a:spLocks noChangeAspect="1" noEditPoints="1"/>
            </p:cNvSpPr>
            <p:nvPr/>
          </p:nvSpPr>
          <p:spPr bwMode="auto">
            <a:xfrm>
              <a:off x="-820034" y="801178"/>
              <a:ext cx="215198" cy="216133"/>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9" name="Group 38" descr="person walking icon">
            <a:extLst>
              <a:ext uri="{FF2B5EF4-FFF2-40B4-BE49-F238E27FC236}">
                <a16:creationId xmlns:a16="http://schemas.microsoft.com/office/drawing/2014/main" id="{56B994B8-D451-48CC-89DC-589115648411}"/>
              </a:ext>
            </a:extLst>
          </p:cNvPr>
          <p:cNvGrpSpPr/>
          <p:nvPr/>
        </p:nvGrpSpPr>
        <p:grpSpPr>
          <a:xfrm>
            <a:off x="892987" y="2576263"/>
            <a:ext cx="502920" cy="500415"/>
            <a:chOff x="-963895" y="3383159"/>
            <a:chExt cx="502920" cy="502920"/>
          </a:xfrm>
        </p:grpSpPr>
        <p:sp useBgFill="1">
          <p:nvSpPr>
            <p:cNvPr id="70" name="Oval 69">
              <a:extLst>
                <a:ext uri="{FF2B5EF4-FFF2-40B4-BE49-F238E27FC236}">
                  <a16:creationId xmlns:a16="http://schemas.microsoft.com/office/drawing/2014/main" id="{F58A485C-A0D1-44F6-911F-E9810F422EDF}"/>
                </a:ext>
              </a:extLst>
            </p:cNvPr>
            <p:cNvSpPr/>
            <p:nvPr/>
          </p:nvSpPr>
          <p:spPr bwMode="auto">
            <a:xfrm>
              <a:off x="-963895" y="3383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FBA36C7-6A66-4B81-BEEC-CEF505628F00}"/>
                </a:ext>
              </a:extLst>
            </p:cNvPr>
            <p:cNvGrpSpPr/>
            <p:nvPr/>
          </p:nvGrpSpPr>
          <p:grpSpPr>
            <a:xfrm>
              <a:off x="-826557" y="3533862"/>
              <a:ext cx="228245" cy="201514"/>
              <a:chOff x="2145576" y="1852136"/>
              <a:chExt cx="291291" cy="257176"/>
            </a:xfrm>
            <a:noFill/>
          </p:grpSpPr>
          <p:sp>
            <p:nvSpPr>
              <p:cNvPr id="72" name="people_17">
                <a:extLst>
                  <a:ext uri="{FF2B5EF4-FFF2-40B4-BE49-F238E27FC236}">
                    <a16:creationId xmlns:a16="http://schemas.microsoft.com/office/drawing/2014/main" id="{C61B24F6-FE04-4C0E-88F4-2989B6C018F5}"/>
                  </a:ext>
                </a:extLst>
              </p:cNvPr>
              <p:cNvSpPr>
                <a:spLocks noChangeAspect="1" noEditPoints="1"/>
              </p:cNvSpPr>
              <p:nvPr/>
            </p:nvSpPr>
            <p:spPr bwMode="auto">
              <a:xfrm>
                <a:off x="2215982" y="1871414"/>
                <a:ext cx="150479" cy="218620"/>
              </a:xfrm>
              <a:custGeom>
                <a:avLst/>
                <a:gdLst>
                  <a:gd name="T0" fmla="*/ 69 w 219"/>
                  <a:gd name="T1" fmla="*/ 33 h 318"/>
                  <a:gd name="T2" fmla="*/ 103 w 219"/>
                  <a:gd name="T3" fmla="*/ 0 h 318"/>
                  <a:gd name="T4" fmla="*/ 136 w 219"/>
                  <a:gd name="T5" fmla="*/ 33 h 318"/>
                  <a:gd name="T6" fmla="*/ 103 w 219"/>
                  <a:gd name="T7" fmla="*/ 67 h 318"/>
                  <a:gd name="T8" fmla="*/ 69 w 219"/>
                  <a:gd name="T9" fmla="*/ 33 h 318"/>
                  <a:gd name="T10" fmla="*/ 34 w 219"/>
                  <a:gd name="T11" fmla="*/ 192 h 318"/>
                  <a:gd name="T12" fmla="*/ 9 w 219"/>
                  <a:gd name="T13" fmla="*/ 295 h 318"/>
                  <a:gd name="T14" fmla="*/ 33 w 219"/>
                  <a:gd name="T15" fmla="*/ 318 h 318"/>
                  <a:gd name="T16" fmla="*/ 56 w 219"/>
                  <a:gd name="T17" fmla="*/ 295 h 318"/>
                  <a:gd name="T18" fmla="*/ 74 w 219"/>
                  <a:gd name="T19" fmla="*/ 206 h 318"/>
                  <a:gd name="T20" fmla="*/ 122 w 219"/>
                  <a:gd name="T21" fmla="*/ 255 h 318"/>
                  <a:gd name="T22" fmla="*/ 122 w 219"/>
                  <a:gd name="T23" fmla="*/ 295 h 318"/>
                  <a:gd name="T24" fmla="*/ 146 w 219"/>
                  <a:gd name="T25" fmla="*/ 318 h 318"/>
                  <a:gd name="T26" fmla="*/ 169 w 219"/>
                  <a:gd name="T27" fmla="*/ 295 h 318"/>
                  <a:gd name="T28" fmla="*/ 168 w 219"/>
                  <a:gd name="T29" fmla="*/ 235 h 318"/>
                  <a:gd name="T30" fmla="*/ 114 w 219"/>
                  <a:gd name="T31" fmla="*/ 180 h 318"/>
                  <a:gd name="T32" fmla="*/ 125 w 219"/>
                  <a:gd name="T33" fmla="*/ 130 h 318"/>
                  <a:gd name="T34" fmla="*/ 146 w 219"/>
                  <a:gd name="T35" fmla="*/ 153 h 318"/>
                  <a:gd name="T36" fmla="*/ 195 w 219"/>
                  <a:gd name="T37" fmla="*/ 153 h 318"/>
                  <a:gd name="T38" fmla="*/ 219 w 219"/>
                  <a:gd name="T39" fmla="*/ 129 h 318"/>
                  <a:gd name="T40" fmla="*/ 195 w 219"/>
                  <a:gd name="T41" fmla="*/ 106 h 318"/>
                  <a:gd name="T42" fmla="*/ 166 w 219"/>
                  <a:gd name="T43" fmla="*/ 106 h 318"/>
                  <a:gd name="T44" fmla="*/ 125 w 219"/>
                  <a:gd name="T45" fmla="*/ 67 h 318"/>
                  <a:gd name="T46" fmla="*/ 55 w 219"/>
                  <a:gd name="T47" fmla="*/ 67 h 318"/>
                  <a:gd name="T48" fmla="*/ 0 w 219"/>
                  <a:gd name="T49" fmla="*/ 95 h 318"/>
                  <a:gd name="T50" fmla="*/ 0 w 219"/>
                  <a:gd name="T51" fmla="*/ 168 h 318"/>
                  <a:gd name="T52" fmla="*/ 24 w 219"/>
                  <a:gd name="T53" fmla="*/ 192 h 318"/>
                  <a:gd name="T54" fmla="*/ 47 w 219"/>
                  <a:gd name="T55" fmla="*/ 168 h 318"/>
                  <a:gd name="T56" fmla="*/ 47 w 219"/>
                  <a:gd name="T57" fmla="*/ 123 h 318"/>
                  <a:gd name="T58" fmla="*/ 73 w 219"/>
                  <a:gd name="T59"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18">
                    <a:moveTo>
                      <a:pt x="69" y="33"/>
                    </a:moveTo>
                    <a:cubicBezTo>
                      <a:pt x="69" y="15"/>
                      <a:pt x="84" y="0"/>
                      <a:pt x="103" y="0"/>
                    </a:cubicBezTo>
                    <a:cubicBezTo>
                      <a:pt x="121" y="0"/>
                      <a:pt x="136" y="15"/>
                      <a:pt x="136" y="33"/>
                    </a:cubicBezTo>
                    <a:cubicBezTo>
                      <a:pt x="136" y="52"/>
                      <a:pt x="121" y="67"/>
                      <a:pt x="103" y="67"/>
                    </a:cubicBezTo>
                    <a:cubicBezTo>
                      <a:pt x="84" y="67"/>
                      <a:pt x="69" y="52"/>
                      <a:pt x="69" y="33"/>
                    </a:cubicBezTo>
                    <a:close/>
                    <a:moveTo>
                      <a:pt x="34" y="192"/>
                    </a:moveTo>
                    <a:cubicBezTo>
                      <a:pt x="9" y="295"/>
                      <a:pt x="9" y="295"/>
                      <a:pt x="9" y="295"/>
                    </a:cubicBezTo>
                    <a:cubicBezTo>
                      <a:pt x="9" y="308"/>
                      <a:pt x="20" y="318"/>
                      <a:pt x="33" y="318"/>
                    </a:cubicBezTo>
                    <a:cubicBezTo>
                      <a:pt x="46" y="318"/>
                      <a:pt x="56" y="308"/>
                      <a:pt x="56" y="295"/>
                    </a:cubicBezTo>
                    <a:cubicBezTo>
                      <a:pt x="74" y="206"/>
                      <a:pt x="74" y="206"/>
                      <a:pt x="74" y="206"/>
                    </a:cubicBezTo>
                    <a:cubicBezTo>
                      <a:pt x="122" y="255"/>
                      <a:pt x="122" y="255"/>
                      <a:pt x="122" y="255"/>
                    </a:cubicBezTo>
                    <a:cubicBezTo>
                      <a:pt x="122" y="295"/>
                      <a:pt x="122" y="295"/>
                      <a:pt x="122" y="295"/>
                    </a:cubicBezTo>
                    <a:cubicBezTo>
                      <a:pt x="122" y="308"/>
                      <a:pt x="133" y="318"/>
                      <a:pt x="146" y="318"/>
                    </a:cubicBezTo>
                    <a:cubicBezTo>
                      <a:pt x="159" y="318"/>
                      <a:pt x="169" y="308"/>
                      <a:pt x="169" y="295"/>
                    </a:cubicBezTo>
                    <a:cubicBezTo>
                      <a:pt x="168" y="235"/>
                      <a:pt x="168" y="235"/>
                      <a:pt x="168" y="235"/>
                    </a:cubicBezTo>
                    <a:cubicBezTo>
                      <a:pt x="114" y="180"/>
                      <a:pt x="114" y="180"/>
                      <a:pt x="114" y="180"/>
                    </a:cubicBezTo>
                    <a:cubicBezTo>
                      <a:pt x="125" y="130"/>
                      <a:pt x="125" y="130"/>
                      <a:pt x="125" y="130"/>
                    </a:cubicBezTo>
                    <a:cubicBezTo>
                      <a:pt x="146" y="153"/>
                      <a:pt x="146" y="153"/>
                      <a:pt x="146" y="153"/>
                    </a:cubicBezTo>
                    <a:cubicBezTo>
                      <a:pt x="195" y="153"/>
                      <a:pt x="195" y="153"/>
                      <a:pt x="195" y="153"/>
                    </a:cubicBezTo>
                    <a:cubicBezTo>
                      <a:pt x="208" y="153"/>
                      <a:pt x="219" y="142"/>
                      <a:pt x="219" y="129"/>
                    </a:cubicBezTo>
                    <a:cubicBezTo>
                      <a:pt x="219" y="116"/>
                      <a:pt x="208" y="106"/>
                      <a:pt x="195" y="106"/>
                    </a:cubicBezTo>
                    <a:cubicBezTo>
                      <a:pt x="166" y="106"/>
                      <a:pt x="166" y="106"/>
                      <a:pt x="166" y="106"/>
                    </a:cubicBezTo>
                    <a:cubicBezTo>
                      <a:pt x="125" y="67"/>
                      <a:pt x="125" y="67"/>
                      <a:pt x="125" y="67"/>
                    </a:cubicBezTo>
                    <a:cubicBezTo>
                      <a:pt x="55" y="67"/>
                      <a:pt x="55" y="67"/>
                      <a:pt x="55" y="67"/>
                    </a:cubicBezTo>
                    <a:cubicBezTo>
                      <a:pt x="0" y="95"/>
                      <a:pt x="0" y="95"/>
                      <a:pt x="0" y="95"/>
                    </a:cubicBezTo>
                    <a:cubicBezTo>
                      <a:pt x="0" y="168"/>
                      <a:pt x="0" y="168"/>
                      <a:pt x="0" y="168"/>
                    </a:cubicBezTo>
                    <a:cubicBezTo>
                      <a:pt x="0" y="182"/>
                      <a:pt x="11" y="192"/>
                      <a:pt x="24" y="192"/>
                    </a:cubicBezTo>
                    <a:cubicBezTo>
                      <a:pt x="37" y="192"/>
                      <a:pt x="47" y="182"/>
                      <a:pt x="47" y="168"/>
                    </a:cubicBezTo>
                    <a:cubicBezTo>
                      <a:pt x="47" y="123"/>
                      <a:pt x="47" y="123"/>
                      <a:pt x="47" y="123"/>
                    </a:cubicBezTo>
                    <a:cubicBezTo>
                      <a:pt x="73" y="110"/>
                      <a:pt x="73" y="110"/>
                      <a:pt x="73" y="110"/>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D0C9E401-4B0E-4AE6-AF9E-B45D436F380C}"/>
                  </a:ext>
                </a:extLst>
              </p:cNvPr>
              <p:cNvGrpSpPr/>
              <p:nvPr/>
            </p:nvGrpSpPr>
            <p:grpSpPr>
              <a:xfrm>
                <a:off x="2145576" y="1852136"/>
                <a:ext cx="291291" cy="257176"/>
                <a:chOff x="7206762" y="3013463"/>
                <a:chExt cx="291291" cy="257176"/>
              </a:xfrm>
              <a:grpFill/>
            </p:grpSpPr>
            <p:sp>
              <p:nvSpPr>
                <p:cNvPr id="74" name="Rectangle 12">
                  <a:extLst>
                    <a:ext uri="{FF2B5EF4-FFF2-40B4-BE49-F238E27FC236}">
                      <a16:creationId xmlns:a16="http://schemas.microsoft.com/office/drawing/2014/main" id="{FD34A40C-545A-47E7-B184-6473CCF02691}"/>
                    </a:ext>
                  </a:extLst>
                </p:cNvPr>
                <p:cNvSpPr/>
                <p:nvPr/>
              </p:nvSpPr>
              <p:spPr bwMode="auto">
                <a:xfrm>
                  <a:off x="720676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5" name="Rectangle 12">
                  <a:extLst>
                    <a:ext uri="{FF2B5EF4-FFF2-40B4-BE49-F238E27FC236}">
                      <a16:creationId xmlns:a16="http://schemas.microsoft.com/office/drawing/2014/main" id="{E644ACD6-B0C1-472C-9231-AA7B02C10397}"/>
                    </a:ext>
                  </a:extLst>
                </p:cNvPr>
                <p:cNvSpPr/>
                <p:nvPr/>
              </p:nvSpPr>
              <p:spPr bwMode="auto">
                <a:xfrm flipH="1">
                  <a:off x="744819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6" name="Rectangle 12">
                  <a:extLst>
                    <a:ext uri="{FF2B5EF4-FFF2-40B4-BE49-F238E27FC236}">
                      <a16:creationId xmlns:a16="http://schemas.microsoft.com/office/drawing/2014/main" id="{75E63C53-9589-471A-8A2D-BB540E383FB7}"/>
                    </a:ext>
                  </a:extLst>
                </p:cNvPr>
                <p:cNvSpPr/>
                <p:nvPr/>
              </p:nvSpPr>
              <p:spPr bwMode="auto">
                <a:xfrm flipV="1">
                  <a:off x="720676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7" name="Rectangle 12">
                  <a:extLst>
                    <a:ext uri="{FF2B5EF4-FFF2-40B4-BE49-F238E27FC236}">
                      <a16:creationId xmlns:a16="http://schemas.microsoft.com/office/drawing/2014/main" id="{0F3BCC31-4811-458D-BFE8-B364EA423D9A}"/>
                    </a:ext>
                  </a:extLst>
                </p:cNvPr>
                <p:cNvSpPr/>
                <p:nvPr/>
              </p:nvSpPr>
              <p:spPr bwMode="auto">
                <a:xfrm flipH="1" flipV="1">
                  <a:off x="744819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40" name="Group 39" descr="Photo icon">
            <a:extLst>
              <a:ext uri="{FF2B5EF4-FFF2-40B4-BE49-F238E27FC236}">
                <a16:creationId xmlns:a16="http://schemas.microsoft.com/office/drawing/2014/main" id="{AA9F07F1-E42C-49CC-AB9A-04D0900BC9A8}"/>
              </a:ext>
            </a:extLst>
          </p:cNvPr>
          <p:cNvGrpSpPr/>
          <p:nvPr/>
        </p:nvGrpSpPr>
        <p:grpSpPr>
          <a:xfrm>
            <a:off x="2648282" y="1092713"/>
            <a:ext cx="502920" cy="500415"/>
            <a:chOff x="-963895" y="5018384"/>
            <a:chExt cx="502920" cy="502920"/>
          </a:xfrm>
        </p:grpSpPr>
        <p:sp useBgFill="1">
          <p:nvSpPr>
            <p:cNvPr id="68" name="Oval 67">
              <a:extLst>
                <a:ext uri="{FF2B5EF4-FFF2-40B4-BE49-F238E27FC236}">
                  <a16:creationId xmlns:a16="http://schemas.microsoft.com/office/drawing/2014/main" id="{E5EBA282-3B22-4474-B583-6322B36FDB89}"/>
                </a:ext>
              </a:extLst>
            </p:cNvPr>
            <p:cNvSpPr/>
            <p:nvPr/>
          </p:nvSpPr>
          <p:spPr bwMode="auto">
            <a:xfrm>
              <a:off x="-963895" y="50183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3">
              <a:extLst>
                <a:ext uri="{FF2B5EF4-FFF2-40B4-BE49-F238E27FC236}">
                  <a16:creationId xmlns:a16="http://schemas.microsoft.com/office/drawing/2014/main" id="{E286A09B-7680-4B8B-96DF-72771D36A2C2}"/>
                </a:ext>
              </a:extLst>
            </p:cNvPr>
            <p:cNvSpPr>
              <a:spLocks noChangeAspect="1" noEditPoints="1"/>
            </p:cNvSpPr>
            <p:nvPr/>
          </p:nvSpPr>
          <p:spPr bwMode="auto">
            <a:xfrm>
              <a:off x="-819747" y="5161674"/>
              <a:ext cx="214624" cy="21634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1" name="Group 40" descr="Stock going up icon">
            <a:extLst>
              <a:ext uri="{FF2B5EF4-FFF2-40B4-BE49-F238E27FC236}">
                <a16:creationId xmlns:a16="http://schemas.microsoft.com/office/drawing/2014/main" id="{E09C0749-2B29-4C91-A0A0-759047F755CA}"/>
              </a:ext>
            </a:extLst>
          </p:cNvPr>
          <p:cNvGrpSpPr/>
          <p:nvPr/>
        </p:nvGrpSpPr>
        <p:grpSpPr>
          <a:xfrm>
            <a:off x="2648282" y="5094627"/>
            <a:ext cx="502920" cy="500415"/>
            <a:chOff x="-963895" y="3928234"/>
            <a:chExt cx="502920" cy="502920"/>
          </a:xfrm>
        </p:grpSpPr>
        <p:sp useBgFill="1">
          <p:nvSpPr>
            <p:cNvPr id="66" name="Oval 65">
              <a:extLst>
                <a:ext uri="{FF2B5EF4-FFF2-40B4-BE49-F238E27FC236}">
                  <a16:creationId xmlns:a16="http://schemas.microsoft.com/office/drawing/2014/main" id="{FDCD1298-CBE8-4B52-A549-B25EAD9C10E6}"/>
                </a:ext>
              </a:extLst>
            </p:cNvPr>
            <p:cNvSpPr/>
            <p:nvPr/>
          </p:nvSpPr>
          <p:spPr bwMode="auto">
            <a:xfrm>
              <a:off x="-963895" y="39282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graph_2">
              <a:extLst>
                <a:ext uri="{FF2B5EF4-FFF2-40B4-BE49-F238E27FC236}">
                  <a16:creationId xmlns:a16="http://schemas.microsoft.com/office/drawing/2014/main" id="{276511A5-DA0D-4FD2-87C6-9B9AFE9CCB29}"/>
                </a:ext>
              </a:extLst>
            </p:cNvPr>
            <p:cNvSpPr>
              <a:spLocks noChangeAspect="1" noEditPoints="1"/>
            </p:cNvSpPr>
            <p:nvPr/>
          </p:nvSpPr>
          <p:spPr bwMode="auto">
            <a:xfrm>
              <a:off x="-813712" y="4120311"/>
              <a:ext cx="202554" cy="11876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2" name="Group 41" descr="smart speaker icon">
            <a:extLst>
              <a:ext uri="{FF2B5EF4-FFF2-40B4-BE49-F238E27FC236}">
                <a16:creationId xmlns:a16="http://schemas.microsoft.com/office/drawing/2014/main" id="{5DE2DA30-D7E8-49D1-9448-62021C2FCCE6}"/>
              </a:ext>
            </a:extLst>
          </p:cNvPr>
          <p:cNvGrpSpPr/>
          <p:nvPr/>
        </p:nvGrpSpPr>
        <p:grpSpPr>
          <a:xfrm>
            <a:off x="6053320" y="2576072"/>
            <a:ext cx="502920" cy="500415"/>
            <a:chOff x="7203912" y="783653"/>
            <a:chExt cx="502920" cy="502920"/>
          </a:xfrm>
        </p:grpSpPr>
        <p:sp useBgFill="1">
          <p:nvSpPr>
            <p:cNvPr id="58" name="Oval 57">
              <a:extLst>
                <a:ext uri="{FF2B5EF4-FFF2-40B4-BE49-F238E27FC236}">
                  <a16:creationId xmlns:a16="http://schemas.microsoft.com/office/drawing/2014/main" id="{598634E8-C535-4C49-89E1-B83428970193}"/>
                </a:ext>
              </a:extLst>
            </p:cNvPr>
            <p:cNvSpPr/>
            <p:nvPr/>
          </p:nvSpPr>
          <p:spPr bwMode="auto">
            <a:xfrm>
              <a:off x="7203912" y="78365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F6A809CA-4B56-4249-AC7A-D349040638E0}"/>
                </a:ext>
              </a:extLst>
            </p:cNvPr>
            <p:cNvGrpSpPr/>
            <p:nvPr/>
          </p:nvGrpSpPr>
          <p:grpSpPr>
            <a:xfrm>
              <a:off x="7333905" y="859323"/>
              <a:ext cx="242934" cy="351581"/>
              <a:chOff x="4151913" y="2842749"/>
              <a:chExt cx="242934" cy="351581"/>
            </a:xfrm>
          </p:grpSpPr>
          <p:sp useBgFill="1">
            <p:nvSpPr>
              <p:cNvPr id="60" name="Oval 59">
                <a:extLst>
                  <a:ext uri="{FF2B5EF4-FFF2-40B4-BE49-F238E27FC236}">
                    <a16:creationId xmlns:a16="http://schemas.microsoft.com/office/drawing/2014/main" id="{F80E71E4-2395-47B9-BA73-A1C0CEE8D410}"/>
                  </a:ext>
                </a:extLst>
              </p:cNvPr>
              <p:cNvSpPr/>
              <p:nvPr/>
            </p:nvSpPr>
            <p:spPr bwMode="auto">
              <a:xfrm>
                <a:off x="4151913" y="2897072"/>
                <a:ext cx="242934" cy="2429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6EC1A5A1-0CDD-47DC-917C-C08788618227}"/>
                  </a:ext>
                </a:extLst>
              </p:cNvPr>
              <p:cNvGrpSpPr/>
              <p:nvPr/>
            </p:nvGrpSpPr>
            <p:grpSpPr>
              <a:xfrm>
                <a:off x="4211610" y="2842749"/>
                <a:ext cx="123541" cy="351581"/>
                <a:chOff x="4990745" y="2685821"/>
                <a:chExt cx="144221" cy="410434"/>
              </a:xfrm>
            </p:grpSpPr>
            <p:sp>
              <p:nvSpPr>
                <p:cNvPr id="62" name="Freeform 5">
                  <a:extLst>
                    <a:ext uri="{FF2B5EF4-FFF2-40B4-BE49-F238E27FC236}">
                      <a16:creationId xmlns:a16="http://schemas.microsoft.com/office/drawing/2014/main" id="{870ECFEE-B515-4FB4-B4DE-9D209772E40C}"/>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270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2B96F0DF-77BD-406F-9E66-637C146B3C34}"/>
                    </a:ext>
                  </a:extLst>
                </p:cNvPr>
                <p:cNvGrpSpPr/>
                <p:nvPr/>
              </p:nvGrpSpPr>
              <p:grpSpPr>
                <a:xfrm rot="16200000">
                  <a:off x="5024487" y="2652079"/>
                  <a:ext cx="76737" cy="144221"/>
                  <a:chOff x="2866921" y="3947319"/>
                  <a:chExt cx="103684" cy="194866"/>
                </a:xfrm>
              </p:grpSpPr>
              <p:sp>
                <p:nvSpPr>
                  <p:cNvPr id="64" name="Oval 5">
                    <a:extLst>
                      <a:ext uri="{FF2B5EF4-FFF2-40B4-BE49-F238E27FC236}">
                        <a16:creationId xmlns:a16="http://schemas.microsoft.com/office/drawing/2014/main" id="{1D257D5A-723E-4890-A442-24A3A5C97EC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5" name="Oval 5">
                    <a:extLst>
                      <a:ext uri="{FF2B5EF4-FFF2-40B4-BE49-F238E27FC236}">
                        <a16:creationId xmlns:a16="http://schemas.microsoft.com/office/drawing/2014/main" id="{9CDB94C9-6257-4EE5-B498-C8C3ACF04C3F}"/>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grpSp>
        <p:nvGrpSpPr>
          <p:cNvPr id="43" name="Group 42" descr="Satellite icon">
            <a:extLst>
              <a:ext uri="{FF2B5EF4-FFF2-40B4-BE49-F238E27FC236}">
                <a16:creationId xmlns:a16="http://schemas.microsoft.com/office/drawing/2014/main" id="{6474D777-953D-41BC-BEB4-F36FF8F1BE5B}"/>
              </a:ext>
            </a:extLst>
          </p:cNvPr>
          <p:cNvGrpSpPr/>
          <p:nvPr/>
        </p:nvGrpSpPr>
        <p:grpSpPr>
          <a:xfrm>
            <a:off x="5660388" y="4551322"/>
            <a:ext cx="502920" cy="500415"/>
            <a:chOff x="8030437" y="4638049"/>
            <a:chExt cx="502920" cy="502920"/>
          </a:xfrm>
        </p:grpSpPr>
        <p:sp useBgFill="1">
          <p:nvSpPr>
            <p:cNvPr id="44" name="Oval 43">
              <a:extLst>
                <a:ext uri="{FF2B5EF4-FFF2-40B4-BE49-F238E27FC236}">
                  <a16:creationId xmlns:a16="http://schemas.microsoft.com/office/drawing/2014/main" id="{C6E87C7E-61F0-41E7-95E3-CFBA38C46A44}"/>
                </a:ext>
              </a:extLst>
            </p:cNvPr>
            <p:cNvSpPr/>
            <p:nvPr/>
          </p:nvSpPr>
          <p:spPr bwMode="auto">
            <a:xfrm>
              <a:off x="8030437" y="463804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
              <a:extLst>
                <a:ext uri="{FF2B5EF4-FFF2-40B4-BE49-F238E27FC236}">
                  <a16:creationId xmlns:a16="http://schemas.microsoft.com/office/drawing/2014/main" id="{09640CE2-2F3B-4CEC-8784-DD6059AB1E65}"/>
                </a:ext>
              </a:extLst>
            </p:cNvPr>
            <p:cNvGrpSpPr>
              <a:grpSpLocks noChangeAspect="1"/>
            </p:cNvGrpSpPr>
            <p:nvPr/>
          </p:nvGrpSpPr>
          <p:grpSpPr bwMode="auto">
            <a:xfrm>
              <a:off x="8129498" y="4795725"/>
              <a:ext cx="304799" cy="187569"/>
              <a:chOff x="5597" y="3096"/>
              <a:chExt cx="546" cy="336"/>
            </a:xfrm>
          </p:grpSpPr>
          <p:sp>
            <p:nvSpPr>
              <p:cNvPr id="46" name="Rectangle 5">
                <a:extLst>
                  <a:ext uri="{FF2B5EF4-FFF2-40B4-BE49-F238E27FC236}">
                    <a16:creationId xmlns:a16="http://schemas.microsoft.com/office/drawing/2014/main" id="{37D7467B-3420-4EF2-8651-FC2BC90B2EAE}"/>
                  </a:ext>
                </a:extLst>
              </p:cNvPr>
              <p:cNvSpPr>
                <a:spLocks noChangeArrowheads="1"/>
              </p:cNvSpPr>
              <p:nvPr/>
            </p:nvSpPr>
            <p:spPr bwMode="auto">
              <a:xfrm>
                <a:off x="5597"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6">
                <a:extLst>
                  <a:ext uri="{FF2B5EF4-FFF2-40B4-BE49-F238E27FC236}">
                    <a16:creationId xmlns:a16="http://schemas.microsoft.com/office/drawing/2014/main" id="{1A8AFE46-F97F-4936-8D92-F0E49F779ADF}"/>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7">
                <a:extLst>
                  <a:ext uri="{FF2B5EF4-FFF2-40B4-BE49-F238E27FC236}">
                    <a16:creationId xmlns:a16="http://schemas.microsoft.com/office/drawing/2014/main" id="{E640CA3D-13A8-4E10-9642-2ABF4625E2B6}"/>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9" name="Line 8">
                <a:extLst>
                  <a:ext uri="{FF2B5EF4-FFF2-40B4-BE49-F238E27FC236}">
                    <a16:creationId xmlns:a16="http://schemas.microsoft.com/office/drawing/2014/main" id="{5701B407-EB2D-4430-BBAC-63D85959A60E}"/>
                  </a:ext>
                </a:extLst>
              </p:cNvPr>
              <p:cNvSpPr>
                <a:spLocks noChangeShapeType="1"/>
              </p:cNvSpPr>
              <p:nvPr/>
            </p:nvSpPr>
            <p:spPr bwMode="auto">
              <a:xfrm>
                <a:off x="5597"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 name="Line 9">
                <a:extLst>
                  <a:ext uri="{FF2B5EF4-FFF2-40B4-BE49-F238E27FC236}">
                    <a16:creationId xmlns:a16="http://schemas.microsoft.com/office/drawing/2014/main" id="{2E54E669-3311-446D-8928-436CBED377CB}"/>
                  </a:ext>
                </a:extLst>
              </p:cNvPr>
              <p:cNvSpPr>
                <a:spLocks noChangeShapeType="1"/>
              </p:cNvSpPr>
              <p:nvPr/>
            </p:nvSpPr>
            <p:spPr bwMode="auto">
              <a:xfrm>
                <a:off x="5597"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Rectangle 10">
                <a:extLst>
                  <a:ext uri="{FF2B5EF4-FFF2-40B4-BE49-F238E27FC236}">
                    <a16:creationId xmlns:a16="http://schemas.microsoft.com/office/drawing/2014/main" id="{80109A6B-CA33-4917-9DDF-3FD60E75422A}"/>
                  </a:ext>
                </a:extLst>
              </p:cNvPr>
              <p:cNvSpPr>
                <a:spLocks noChangeArrowheads="1"/>
              </p:cNvSpPr>
              <p:nvPr/>
            </p:nvSpPr>
            <p:spPr bwMode="auto">
              <a:xfrm>
                <a:off x="5974"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 name="Freeform 11">
                <a:extLst>
                  <a:ext uri="{FF2B5EF4-FFF2-40B4-BE49-F238E27FC236}">
                    <a16:creationId xmlns:a16="http://schemas.microsoft.com/office/drawing/2014/main" id="{2F5FB91C-1BD5-47EA-B167-9202EC48B22B}"/>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Freeform 12">
                <a:extLst>
                  <a:ext uri="{FF2B5EF4-FFF2-40B4-BE49-F238E27FC236}">
                    <a16:creationId xmlns:a16="http://schemas.microsoft.com/office/drawing/2014/main" id="{00EF642B-6E1E-4BCE-AF55-01C30327C864}"/>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 name="Line 13">
                <a:extLst>
                  <a:ext uri="{FF2B5EF4-FFF2-40B4-BE49-F238E27FC236}">
                    <a16:creationId xmlns:a16="http://schemas.microsoft.com/office/drawing/2014/main" id="{7CF014F1-6771-442F-B9A7-AFE375E7F547}"/>
                  </a:ext>
                </a:extLst>
              </p:cNvPr>
              <p:cNvSpPr>
                <a:spLocks noChangeShapeType="1"/>
              </p:cNvSpPr>
              <p:nvPr/>
            </p:nvSpPr>
            <p:spPr bwMode="auto">
              <a:xfrm flipH="1">
                <a:off x="5974"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Line 14">
                <a:extLst>
                  <a:ext uri="{FF2B5EF4-FFF2-40B4-BE49-F238E27FC236}">
                    <a16:creationId xmlns:a16="http://schemas.microsoft.com/office/drawing/2014/main" id="{A6B3E32F-FCBA-4BDC-A0D9-16E344A68587}"/>
                  </a:ext>
                </a:extLst>
              </p:cNvPr>
              <p:cNvSpPr>
                <a:spLocks noChangeShapeType="1"/>
              </p:cNvSpPr>
              <p:nvPr/>
            </p:nvSpPr>
            <p:spPr bwMode="auto">
              <a:xfrm flipH="1">
                <a:off x="5974"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 name="Freeform 15">
                <a:extLst>
                  <a:ext uri="{FF2B5EF4-FFF2-40B4-BE49-F238E27FC236}">
                    <a16:creationId xmlns:a16="http://schemas.microsoft.com/office/drawing/2014/main" id="{1ECE7445-EF68-493B-927E-68E8A0170A28}"/>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 name="Freeform 16">
                <a:extLst>
                  <a:ext uri="{FF2B5EF4-FFF2-40B4-BE49-F238E27FC236}">
                    <a16:creationId xmlns:a16="http://schemas.microsoft.com/office/drawing/2014/main" id="{32FCE22B-13DE-457D-BF05-BCECA047E55D}"/>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55" name="TextBox 154">
            <a:extLst>
              <a:ext uri="{FF2B5EF4-FFF2-40B4-BE49-F238E27FC236}">
                <a16:creationId xmlns:a16="http://schemas.microsoft.com/office/drawing/2014/main" id="{1652B283-74C5-1C4C-8AF6-992DD2CA43B3}"/>
              </a:ext>
            </a:extLst>
          </p:cNvPr>
          <p:cNvSpPr txBox="1"/>
          <p:nvPr/>
        </p:nvSpPr>
        <p:spPr>
          <a:xfrm>
            <a:off x="9124285" y="2407750"/>
            <a:ext cx="2181958" cy="738664"/>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connected devices by 2030</a:t>
            </a:r>
          </a:p>
        </p:txBody>
      </p:sp>
      <p:sp>
        <p:nvSpPr>
          <p:cNvPr id="156" name="TextBox 155">
            <a:extLst>
              <a:ext uri="{FF2B5EF4-FFF2-40B4-BE49-F238E27FC236}">
                <a16:creationId xmlns:a16="http://schemas.microsoft.com/office/drawing/2014/main" id="{8D6B18BB-753D-CA4A-A864-A7F665DF3E12}"/>
              </a:ext>
            </a:extLst>
          </p:cNvPr>
          <p:cNvSpPr txBox="1"/>
          <p:nvPr/>
        </p:nvSpPr>
        <p:spPr>
          <a:xfrm>
            <a:off x="9090195" y="3612875"/>
            <a:ext cx="2256067" cy="92333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000" b="1" i="0" u="none" strike="noStrike" kern="0" cap="none" spc="-49"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175ZB</a:t>
            </a:r>
          </a:p>
        </p:txBody>
      </p:sp>
      <p:sp>
        <p:nvSpPr>
          <p:cNvPr id="157" name="TextBox 156">
            <a:extLst>
              <a:ext uri="{FF2B5EF4-FFF2-40B4-BE49-F238E27FC236}">
                <a16:creationId xmlns:a16="http://schemas.microsoft.com/office/drawing/2014/main" id="{6DFF8623-3C42-CF4B-B38E-C5C3E2A71B0A}"/>
              </a:ext>
            </a:extLst>
          </p:cNvPr>
          <p:cNvSpPr txBox="1"/>
          <p:nvPr/>
        </p:nvSpPr>
        <p:spPr>
          <a:xfrm>
            <a:off x="9007003" y="4496019"/>
            <a:ext cx="2432392" cy="738664"/>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total amount of data by 2025</a:t>
            </a:r>
          </a:p>
        </p:txBody>
      </p:sp>
      <p:cxnSp>
        <p:nvCxnSpPr>
          <p:cNvPr id="158" name="Straight Connector 157">
            <a:extLst>
              <a:ext uri="{FF2B5EF4-FFF2-40B4-BE49-F238E27FC236}">
                <a16:creationId xmlns:a16="http://schemas.microsoft.com/office/drawing/2014/main" id="{5147CB8B-D8B5-9A4E-9F9D-8BE59696345B}"/>
              </a:ext>
              <a:ext uri="{C183D7F6-B498-43B3-948B-1728B52AA6E4}">
                <adec:decorative xmlns:adec="http://schemas.microsoft.com/office/drawing/2017/decorative" val="1"/>
              </a:ext>
            </a:extLst>
          </p:cNvPr>
          <p:cNvCxnSpPr/>
          <p:nvPr/>
        </p:nvCxnSpPr>
        <p:spPr>
          <a:xfrm>
            <a:off x="8768372" y="3429000"/>
            <a:ext cx="295523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7AC41D2-EC6C-E042-82D5-31F5B0AFA875}"/>
              </a:ext>
            </a:extLst>
          </p:cNvPr>
          <p:cNvSpPr txBox="1"/>
          <p:nvPr/>
        </p:nvSpPr>
        <p:spPr>
          <a:xfrm>
            <a:off x="2641287" y="3571699"/>
            <a:ext cx="2222340"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a:ln>
                  <a:noFill/>
                </a:ln>
                <a:solidFill>
                  <a:prstClr val="white"/>
                </a:solidFill>
                <a:effectLst/>
                <a:uLnTx/>
                <a:uFillTx/>
                <a:latin typeface="Segoe UI Semibold"/>
                <a:ea typeface="+mn-ea"/>
                <a:cs typeface="Segoe UI Semilight" panose="020B0402040204020203" pitchFamily="34" charset="0"/>
              </a:rPr>
              <a:t>Intelligent Cloud</a:t>
            </a:r>
          </a:p>
        </p:txBody>
      </p:sp>
      <p:sp>
        <p:nvSpPr>
          <p:cNvPr id="161" name="Freeform: Shape 160">
            <a:extLst>
              <a:ext uri="{FF2B5EF4-FFF2-40B4-BE49-F238E27FC236}">
                <a16:creationId xmlns:a16="http://schemas.microsoft.com/office/drawing/2014/main" id="{F8B7879E-8CB6-4F4C-A3BD-7A1324813F22}"/>
              </a:ext>
              <a:ext uri="{C183D7F6-B498-43B3-948B-1728B52AA6E4}">
                <adec:decorative xmlns:adec="http://schemas.microsoft.com/office/drawing/2017/decorative" val="1"/>
              </a:ext>
            </a:extLst>
          </p:cNvPr>
          <p:cNvSpPr>
            <a:spLocks noChangeAspect="1"/>
          </p:cNvSpPr>
          <p:nvPr/>
        </p:nvSpPr>
        <p:spPr bwMode="auto">
          <a:xfrm flipV="1">
            <a:off x="3942387" y="2321219"/>
            <a:ext cx="1208033" cy="66261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14EB7CC0-D81F-46E2-8AEE-F8E34F4F200A}"/>
              </a:ext>
              <a:ext uri="{C183D7F6-B498-43B3-948B-1728B52AA6E4}">
                <adec:decorative xmlns:adec="http://schemas.microsoft.com/office/drawing/2017/decorative" val="1"/>
              </a:ext>
            </a:extLst>
          </p:cNvPr>
          <p:cNvSpPr>
            <a:spLocks noChangeAspect="1"/>
          </p:cNvSpPr>
          <p:nvPr/>
        </p:nvSpPr>
        <p:spPr bwMode="auto">
          <a:xfrm flipV="1">
            <a:off x="2811551" y="2428634"/>
            <a:ext cx="1828800" cy="100310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a:effectLst>
            <a:outerShdw blurRad="127000" dist="38100" dir="16200000" rotWithShape="0">
              <a:prstClr val="black">
                <a:alpha val="4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FF5C43E0-41B5-4FD5-B8FC-FDABD20281CE}"/>
              </a:ext>
              <a:ext uri="{C183D7F6-B498-43B3-948B-1728B52AA6E4}">
                <adec:decorative xmlns:adec="http://schemas.microsoft.com/office/drawing/2017/decorative" val="1"/>
              </a:ext>
            </a:extLst>
          </p:cNvPr>
          <p:cNvSpPr>
            <a:spLocks noChangeAspect="1"/>
          </p:cNvSpPr>
          <p:nvPr/>
        </p:nvSpPr>
        <p:spPr bwMode="auto">
          <a:xfrm flipV="1">
            <a:off x="2439499" y="2742072"/>
            <a:ext cx="849358" cy="4658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a:effectLst>
            <a:outerShdw blurRad="127000" dist="38100" dir="16200000" rotWithShape="0">
              <a:prstClr val="black">
                <a:alpha val="4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4" name="Group 163">
            <a:extLst>
              <a:ext uri="{FF2B5EF4-FFF2-40B4-BE49-F238E27FC236}">
                <a16:creationId xmlns:a16="http://schemas.microsoft.com/office/drawing/2014/main" id="{98EB08EE-C1EC-4055-84FD-4227C687169B}"/>
              </a:ext>
              <a:ext uri="{C183D7F6-B498-43B3-948B-1728B52AA6E4}">
                <adec:decorative xmlns:adec="http://schemas.microsoft.com/office/drawing/2017/decorative" val="1"/>
              </a:ext>
            </a:extLst>
          </p:cNvPr>
          <p:cNvGrpSpPr/>
          <p:nvPr/>
        </p:nvGrpSpPr>
        <p:grpSpPr>
          <a:xfrm>
            <a:off x="3573000" y="2655459"/>
            <a:ext cx="276948" cy="467538"/>
            <a:chOff x="2878138" y="4421188"/>
            <a:chExt cx="282575" cy="479425"/>
          </a:xfrm>
          <a:solidFill>
            <a:schemeClr val="tx1"/>
          </a:solidFill>
        </p:grpSpPr>
        <p:sp>
          <p:nvSpPr>
            <p:cNvPr id="165" name="Rectangle 51">
              <a:extLst>
                <a:ext uri="{FF2B5EF4-FFF2-40B4-BE49-F238E27FC236}">
                  <a16:creationId xmlns:a16="http://schemas.microsoft.com/office/drawing/2014/main" id="{B40B0B67-B5CA-41FF-807D-486BA4E99CB8}"/>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6" name="Rectangle 52">
              <a:extLst>
                <a:ext uri="{FF2B5EF4-FFF2-40B4-BE49-F238E27FC236}">
                  <a16:creationId xmlns:a16="http://schemas.microsoft.com/office/drawing/2014/main" id="{72E5CD1B-50BC-4E3A-BF62-1D662078EAC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7" name="Rectangle 53">
              <a:extLst>
                <a:ext uri="{FF2B5EF4-FFF2-40B4-BE49-F238E27FC236}">
                  <a16:creationId xmlns:a16="http://schemas.microsoft.com/office/drawing/2014/main" id="{75505D22-44D7-4CA2-92B4-261437D23601}"/>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8" name="Freeform 54">
              <a:extLst>
                <a:ext uri="{FF2B5EF4-FFF2-40B4-BE49-F238E27FC236}">
                  <a16:creationId xmlns:a16="http://schemas.microsoft.com/office/drawing/2014/main" id="{6C8D7235-5E0B-44AB-9E7F-0130F6F20823}"/>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154" name="Title 153">
            <a:extLst>
              <a:ext uri="{FF2B5EF4-FFF2-40B4-BE49-F238E27FC236}">
                <a16:creationId xmlns:a16="http://schemas.microsoft.com/office/drawing/2014/main" id="{F01546A0-C253-4903-AE44-E281021A925C}"/>
              </a:ext>
            </a:extLst>
          </p:cNvPr>
          <p:cNvSpPr>
            <a:spLocks noGrp="1"/>
          </p:cNvSpPr>
          <p:nvPr>
            <p:ph type="title" idx="4294967295"/>
          </p:nvPr>
        </p:nvSpPr>
        <p:spPr>
          <a:xfrm>
            <a:off x="8051339" y="15101"/>
            <a:ext cx="4140661" cy="553998"/>
          </a:xfrm>
        </p:spPr>
        <p:txBody>
          <a:bodyPr/>
          <a:lstStyle/>
          <a:p>
            <a:r>
              <a:rPr lang="en-US" dirty="0">
                <a:solidFill>
                  <a:srgbClr val="0078D4"/>
                </a:solidFill>
              </a:rPr>
              <a:t>Intelligent Cloud</a:t>
            </a:r>
          </a:p>
        </p:txBody>
      </p:sp>
    </p:spTree>
    <p:extLst>
      <p:ext uri="{BB962C8B-B14F-4D97-AF65-F5344CB8AC3E}">
        <p14:creationId xmlns:p14="http://schemas.microsoft.com/office/powerpoint/2010/main" val="224678891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55"/>
                                        </p:tgtEl>
                                        <p:attrNameLst>
                                          <p:attrName>style.visibility</p:attrName>
                                        </p:attrNameLst>
                                      </p:cBhvr>
                                      <p:to>
                                        <p:strVal val="visible"/>
                                      </p:to>
                                    </p:set>
                                    <p:anim calcmode="lin" valueType="num">
                                      <p:cBhvr additive="base">
                                        <p:cTn id="11" dur="500" fill="hold"/>
                                        <p:tgtEl>
                                          <p:spTgt spid="155"/>
                                        </p:tgtEl>
                                        <p:attrNameLst>
                                          <p:attrName>ppt_x</p:attrName>
                                        </p:attrNameLst>
                                      </p:cBhvr>
                                      <p:tavLst>
                                        <p:tav tm="0">
                                          <p:val>
                                            <p:strVal val="1+#ppt_w/2"/>
                                          </p:val>
                                        </p:tav>
                                        <p:tav tm="100000">
                                          <p:val>
                                            <p:strVal val="#ppt_x"/>
                                          </p:val>
                                        </p:tav>
                                      </p:tavLst>
                                    </p:anim>
                                    <p:anim calcmode="lin" valueType="num">
                                      <p:cBhvr additive="base">
                                        <p:cTn id="12" dur="500" fill="hold"/>
                                        <p:tgtEl>
                                          <p:spTgt spid="155"/>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200"/>
                                  </p:stCondLst>
                                  <p:childTnLst>
                                    <p:set>
                                      <p:cBhvr>
                                        <p:cTn id="14" dur="1" fill="hold">
                                          <p:stCondLst>
                                            <p:cond delay="0"/>
                                          </p:stCondLst>
                                        </p:cTn>
                                        <p:tgtEl>
                                          <p:spTgt spid="158"/>
                                        </p:tgtEl>
                                        <p:attrNameLst>
                                          <p:attrName>style.visibility</p:attrName>
                                        </p:attrNameLst>
                                      </p:cBhvr>
                                      <p:to>
                                        <p:strVal val="visible"/>
                                      </p:to>
                                    </p:set>
                                    <p:animEffect transition="in" filter="wipe(right)">
                                      <p:cBhvr>
                                        <p:cTn id="15" dur="500"/>
                                        <p:tgtEl>
                                          <p:spTgt spid="158"/>
                                        </p:tgtEl>
                                      </p:cBhvr>
                                    </p:animEffect>
                                  </p:childTnLst>
                                </p:cTn>
                              </p:par>
                              <p:par>
                                <p:cTn id="16" presetID="2" presetClass="entr" presetSubtype="2" fill="hold" grpId="0" nodeType="withEffect">
                                  <p:stCondLst>
                                    <p:cond delay="400"/>
                                  </p:stCondLst>
                                  <p:childTnLst>
                                    <p:set>
                                      <p:cBhvr>
                                        <p:cTn id="17" dur="1" fill="hold">
                                          <p:stCondLst>
                                            <p:cond delay="0"/>
                                          </p:stCondLst>
                                        </p:cTn>
                                        <p:tgtEl>
                                          <p:spTgt spid="156"/>
                                        </p:tgtEl>
                                        <p:attrNameLst>
                                          <p:attrName>style.visibility</p:attrName>
                                        </p:attrNameLst>
                                      </p:cBhvr>
                                      <p:to>
                                        <p:strVal val="visible"/>
                                      </p:to>
                                    </p:set>
                                    <p:anim calcmode="lin" valueType="num">
                                      <p:cBhvr additive="base">
                                        <p:cTn id="18" dur="500" fill="hold"/>
                                        <p:tgtEl>
                                          <p:spTgt spid="156"/>
                                        </p:tgtEl>
                                        <p:attrNameLst>
                                          <p:attrName>ppt_x</p:attrName>
                                        </p:attrNameLst>
                                      </p:cBhvr>
                                      <p:tavLst>
                                        <p:tav tm="0">
                                          <p:val>
                                            <p:strVal val="1+#ppt_w/2"/>
                                          </p:val>
                                        </p:tav>
                                        <p:tav tm="100000">
                                          <p:val>
                                            <p:strVal val="#ppt_x"/>
                                          </p:val>
                                        </p:tav>
                                      </p:tavLst>
                                    </p:anim>
                                    <p:anim calcmode="lin" valueType="num">
                                      <p:cBhvr additive="base">
                                        <p:cTn id="19" dur="500" fill="hold"/>
                                        <p:tgtEl>
                                          <p:spTgt spid="15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400"/>
                                  </p:stCondLst>
                                  <p:childTnLst>
                                    <p:set>
                                      <p:cBhvr>
                                        <p:cTn id="21" dur="1" fill="hold">
                                          <p:stCondLst>
                                            <p:cond delay="0"/>
                                          </p:stCondLst>
                                        </p:cTn>
                                        <p:tgtEl>
                                          <p:spTgt spid="157"/>
                                        </p:tgtEl>
                                        <p:attrNameLst>
                                          <p:attrName>style.visibility</p:attrName>
                                        </p:attrNameLst>
                                      </p:cBhvr>
                                      <p:to>
                                        <p:strVal val="visible"/>
                                      </p:to>
                                    </p:set>
                                    <p:anim calcmode="lin" valueType="num">
                                      <p:cBhvr additive="base">
                                        <p:cTn id="22" dur="500" fill="hold"/>
                                        <p:tgtEl>
                                          <p:spTgt spid="157"/>
                                        </p:tgtEl>
                                        <p:attrNameLst>
                                          <p:attrName>ppt_x</p:attrName>
                                        </p:attrNameLst>
                                      </p:cBhvr>
                                      <p:tavLst>
                                        <p:tav tm="0">
                                          <p:val>
                                            <p:strVal val="1+#ppt_w/2"/>
                                          </p:val>
                                        </p:tav>
                                        <p:tav tm="100000">
                                          <p:val>
                                            <p:strVal val="#ppt_x"/>
                                          </p:val>
                                        </p:tav>
                                      </p:tavLst>
                                    </p:anim>
                                    <p:anim calcmode="lin" valueType="num">
                                      <p:cBhvr additive="base">
                                        <p:cTn id="23" dur="500" fill="hold"/>
                                        <p:tgtEl>
                                          <p:spTgt spid="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5" grpId="0"/>
      <p:bldP spid="156" grpId="0"/>
      <p:bldP spid="1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61DE71-621F-4575-B855-78BB1477861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dirty="0"/>
              <a:t>Enterprise Ready – </a:t>
            </a:r>
            <a:r>
              <a:rPr lang="en-US" dirty="0">
                <a:solidFill>
                  <a:schemeClr val="accent2"/>
                </a:solidFill>
              </a:rPr>
              <a:t>Mission Critical</a:t>
            </a:r>
          </a:p>
        </p:txBody>
      </p:sp>
      <p:pic>
        <p:nvPicPr>
          <p:cNvPr id="5" name="Picture 4" descr="ADX logo">
            <a:extLst>
              <a:ext uri="{FF2B5EF4-FFF2-40B4-BE49-F238E27FC236}">
                <a16:creationId xmlns:a16="http://schemas.microsoft.com/office/drawing/2014/main" id="{90E15E88-44EA-4BE5-B73C-684F4DA8C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A194771A-7877-4869-A372-CA807567A1F7}"/>
              </a:ext>
              <a:ext uri="{C183D7F6-B498-43B3-948B-1728B52AA6E4}">
                <adec:decorative xmlns:adec="http://schemas.microsoft.com/office/drawing/2017/decorative" val="1"/>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 name="TextBox 15">
            <a:extLst>
              <a:ext uri="{FF2B5EF4-FFF2-40B4-BE49-F238E27FC236}">
                <a16:creationId xmlns:a16="http://schemas.microsoft.com/office/drawing/2014/main" id="{5815896F-887F-482D-AD82-D870A9B75998}"/>
              </a:ext>
            </a:extLst>
          </p:cNvPr>
          <p:cNvSpPr txBox="1"/>
          <p:nvPr/>
        </p:nvSpPr>
        <p:spPr>
          <a:xfrm>
            <a:off x="-83921" y="1643267"/>
            <a:ext cx="422706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415577" y="2432005"/>
            <a:ext cx="3157914"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213213" y="3232775"/>
            <a:ext cx="309915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Network Perimeter Security</a:t>
            </a:r>
          </a:p>
        </p:txBody>
      </p:sp>
      <p:sp>
        <p:nvSpPr>
          <p:cNvPr id="22" name="TextBox 21">
            <a:extLst>
              <a:ext uri="{FF2B5EF4-FFF2-40B4-BE49-F238E27FC236}">
                <a16:creationId xmlns:a16="http://schemas.microsoft.com/office/drawing/2014/main" id="{DB74133D-DEC9-42DD-B615-27365879F585}"/>
              </a:ext>
            </a:extLst>
          </p:cNvPr>
          <p:cNvSpPr txBox="1"/>
          <p:nvPr/>
        </p:nvSpPr>
        <p:spPr>
          <a:xfrm>
            <a:off x="389159" y="4045577"/>
            <a:ext cx="2868768" cy="646331"/>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Encryption </a:t>
            </a:r>
            <a:r>
              <a:rPr lang="en-US" dirty="0">
                <a:solidFill>
                  <a:schemeClr val="accent2"/>
                </a:solidFill>
                <a:latin typeface="Segoe UI"/>
              </a:rPr>
              <a:t>with customer managed keys/”BYOK”</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4" name="TextBox 23">
            <a:extLst>
              <a:ext uri="{FF2B5EF4-FFF2-40B4-BE49-F238E27FC236}">
                <a16:creationId xmlns:a16="http://schemas.microsoft.com/office/drawing/2014/main" id="{B8EA8531-46AA-49AB-8F80-D168E1F7EAE8}"/>
              </a:ext>
            </a:extLst>
          </p:cNvPr>
          <p:cNvSpPr txBox="1"/>
          <p:nvPr/>
        </p:nvSpPr>
        <p:spPr>
          <a:xfrm>
            <a:off x="258040" y="4858379"/>
            <a:ext cx="327777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Build Azure Policy </a:t>
            </a:r>
            <a:r>
              <a:rPr lang="en-US" dirty="0">
                <a:solidFill>
                  <a:schemeClr val="accent2"/>
                </a:solidFill>
                <a:latin typeface="Segoe UI"/>
              </a:rPr>
              <a:t>S</a:t>
            </a:r>
            <a:r>
              <a:rPr kumimoji="0" lang="en-US" sz="1800" i="0" u="none" strike="noStrike" kern="1200" cap="none" spc="0" normalizeH="0" baseline="0" noProof="0" dirty="0" err="1">
                <a:ln>
                  <a:noFill/>
                </a:ln>
                <a:solidFill>
                  <a:schemeClr val="accent2"/>
                </a:solidFill>
                <a:effectLst/>
                <a:uLnTx/>
                <a:uFillTx/>
                <a:latin typeface="Segoe UI"/>
                <a:ea typeface="+mn-ea"/>
                <a:cs typeface="+mn-cs"/>
              </a:rPr>
              <a:t>upport</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6" name="TextBox 25">
            <a:extLst>
              <a:ext uri="{FF2B5EF4-FFF2-40B4-BE49-F238E27FC236}">
                <a16:creationId xmlns:a16="http://schemas.microsoft.com/office/drawing/2014/main" id="{B78153D7-613A-438C-8810-123398AD56E1}"/>
              </a:ext>
            </a:extLst>
          </p:cNvPr>
          <p:cNvSpPr txBox="1"/>
          <p:nvPr/>
        </p:nvSpPr>
        <p:spPr>
          <a:xfrm>
            <a:off x="1387099" y="5671182"/>
            <a:ext cx="267539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Bring Your Own Keys</a:t>
            </a:r>
          </a:p>
        </p:txBody>
      </p:sp>
      <p:sp>
        <p:nvSpPr>
          <p:cNvPr id="28" name="TextBox 27">
            <a:extLst>
              <a:ext uri="{FF2B5EF4-FFF2-40B4-BE49-F238E27FC236}">
                <a16:creationId xmlns:a16="http://schemas.microsoft.com/office/drawing/2014/main" id="{C928F204-1175-4DBA-AE91-81BA18CFFA28}"/>
              </a:ext>
            </a:extLst>
          </p:cNvPr>
          <p:cNvSpPr txBox="1"/>
          <p:nvPr/>
        </p:nvSpPr>
        <p:spPr>
          <a:xfrm>
            <a:off x="8068203" y="1607171"/>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637440" y="2419973"/>
            <a:ext cx="2559127"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916295" y="3196679"/>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948720" y="4021513"/>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682094" y="4822283"/>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8146247" y="5659150"/>
            <a:ext cx="2660063"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 uri="{C183D7F6-B498-43B3-948B-1728B52AA6E4}">
                <adec:decorative xmlns:adec="http://schemas.microsoft.com/office/drawing/2017/decorative" val="1"/>
              </a:ext>
            </a:extLst>
          </p:cNvPr>
          <p:cNvSpPr/>
          <p:nvPr/>
        </p:nvSpPr>
        <p:spPr bwMode="auto">
          <a:xfrm>
            <a:off x="4152621" y="179183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 uri="{C183D7F6-B498-43B3-948B-1728B52AA6E4}">
                <adec:decorative xmlns:adec="http://schemas.microsoft.com/office/drawing/2017/decorative" val="1"/>
              </a:ext>
            </a:extLst>
          </p:cNvPr>
          <p:cNvSpPr/>
          <p:nvPr/>
        </p:nvSpPr>
        <p:spPr bwMode="auto">
          <a:xfrm>
            <a:off x="3576905" y="260168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 uri="{C183D7F6-B498-43B3-948B-1728B52AA6E4}">
                <adec:decorative xmlns:adec="http://schemas.microsoft.com/office/drawing/2017/decorative" val="1"/>
              </a:ext>
            </a:extLst>
          </p:cNvPr>
          <p:cNvSpPr/>
          <p:nvPr/>
        </p:nvSpPr>
        <p:spPr bwMode="auto">
          <a:xfrm>
            <a:off x="3312806" y="338087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 uri="{C183D7F6-B498-43B3-948B-1728B52AA6E4}">
                <adec:decorative xmlns:adec="http://schemas.microsoft.com/office/drawing/2017/decorative" val="1"/>
              </a:ext>
            </a:extLst>
          </p:cNvPr>
          <p:cNvSpPr/>
          <p:nvPr/>
        </p:nvSpPr>
        <p:spPr bwMode="auto">
          <a:xfrm>
            <a:off x="3276531" y="419015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 uri="{C183D7F6-B498-43B3-948B-1728B52AA6E4}">
                <adec:decorative xmlns:adec="http://schemas.microsoft.com/office/drawing/2017/decorative" val="1"/>
              </a:ext>
            </a:extLst>
          </p:cNvPr>
          <p:cNvSpPr/>
          <p:nvPr/>
        </p:nvSpPr>
        <p:spPr bwMode="auto">
          <a:xfrm>
            <a:off x="3516745" y="500272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2035CB7-7C57-46A3-AFCE-4B7F1AA7C002}"/>
              </a:ext>
              <a:ext uri="{C183D7F6-B498-43B3-948B-1728B52AA6E4}">
                <adec:decorative xmlns:adec="http://schemas.microsoft.com/office/drawing/2017/decorative" val="1"/>
              </a:ext>
            </a:extLst>
          </p:cNvPr>
          <p:cNvSpPr/>
          <p:nvPr/>
        </p:nvSpPr>
        <p:spPr bwMode="auto">
          <a:xfrm>
            <a:off x="4085423" y="581902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 uri="{C183D7F6-B498-43B3-948B-1728B52AA6E4}">
                <adec:decorative xmlns:adec="http://schemas.microsoft.com/office/drawing/2017/decorative" val="1"/>
              </a:ext>
            </a:extLst>
          </p:cNvPr>
          <p:cNvSpPr/>
          <p:nvPr/>
        </p:nvSpPr>
        <p:spPr bwMode="auto">
          <a:xfrm flipH="1">
            <a:off x="7992982" y="175509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 uri="{C183D7F6-B498-43B3-948B-1728B52AA6E4}">
                <adec:decorative xmlns:adec="http://schemas.microsoft.com/office/drawing/2017/decorative" val="1"/>
              </a:ext>
            </a:extLst>
          </p:cNvPr>
          <p:cNvSpPr/>
          <p:nvPr/>
        </p:nvSpPr>
        <p:spPr bwMode="auto">
          <a:xfrm flipH="1">
            <a:off x="8568698" y="256494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 uri="{C183D7F6-B498-43B3-948B-1728B52AA6E4}">
                <adec:decorative xmlns:adec="http://schemas.microsoft.com/office/drawing/2017/decorative" val="1"/>
              </a:ext>
            </a:extLst>
          </p:cNvPr>
          <p:cNvSpPr/>
          <p:nvPr/>
        </p:nvSpPr>
        <p:spPr bwMode="auto">
          <a:xfrm flipH="1">
            <a:off x="8832797" y="334413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 uri="{C183D7F6-B498-43B3-948B-1728B52AA6E4}">
                <adec:decorative xmlns:adec="http://schemas.microsoft.com/office/drawing/2017/decorative" val="1"/>
              </a:ext>
            </a:extLst>
          </p:cNvPr>
          <p:cNvSpPr/>
          <p:nvPr/>
        </p:nvSpPr>
        <p:spPr bwMode="auto">
          <a:xfrm flipH="1">
            <a:off x="8869072" y="415341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 uri="{C183D7F6-B498-43B3-948B-1728B52AA6E4}">
                <adec:decorative xmlns:adec="http://schemas.microsoft.com/office/drawing/2017/decorative" val="1"/>
              </a:ext>
            </a:extLst>
          </p:cNvPr>
          <p:cNvSpPr/>
          <p:nvPr/>
        </p:nvSpPr>
        <p:spPr bwMode="auto">
          <a:xfrm flipH="1">
            <a:off x="8628858" y="496598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DD9DA6B-950B-41B9-8E78-9A0A5B2A30EC}"/>
              </a:ext>
              <a:ext uri="{C183D7F6-B498-43B3-948B-1728B52AA6E4}">
                <adec:decorative xmlns:adec="http://schemas.microsoft.com/office/drawing/2017/decorative" val="1"/>
              </a:ext>
            </a:extLst>
          </p:cNvPr>
          <p:cNvSpPr/>
          <p:nvPr/>
        </p:nvSpPr>
        <p:spPr bwMode="auto">
          <a:xfrm flipH="1">
            <a:off x="8060180" y="578228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Product Links</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55034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chemeClr val="accent1"/>
                </a:solidFill>
              </a:rPr>
              <a:t>Product</a:t>
            </a:r>
          </a:p>
          <a:p>
            <a:r>
              <a:rPr lang="en-US" sz="1600" dirty="0">
                <a:solidFill>
                  <a:schemeClr val="bg2"/>
                </a:solidFill>
              </a:rPr>
              <a:t>Product Page: </a:t>
            </a:r>
            <a:r>
              <a:rPr lang="en-US" sz="1600" dirty="0">
                <a:solidFill>
                  <a:schemeClr val="bg2"/>
                </a:solidFill>
                <a:hlinkClick r:id="rId3">
                  <a:extLst>
                    <a:ext uri="{A12FA001-AC4F-418D-AE19-62706E023703}">
                      <ahyp:hlinkClr xmlns:ahyp="http://schemas.microsoft.com/office/drawing/2018/hyperlinkcolor" val="tx"/>
                    </a:ext>
                  </a:extLst>
                </a:hlinkClick>
              </a:rPr>
              <a:t>http://aka.ms/AzureDataExplorer</a:t>
            </a:r>
            <a:endParaRPr lang="en-US" sz="1600" dirty="0">
              <a:solidFill>
                <a:schemeClr val="bg2"/>
              </a:solidFill>
            </a:endParaRPr>
          </a:p>
          <a:p>
            <a:r>
              <a:rPr lang="en-US" sz="1600" dirty="0">
                <a:solidFill>
                  <a:schemeClr val="bg2"/>
                </a:solidFill>
              </a:rPr>
              <a:t>Docs: </a:t>
            </a:r>
            <a:r>
              <a:rPr lang="en-US" sz="1600" u="sng" dirty="0">
                <a:solidFill>
                  <a:schemeClr val="bg2"/>
                </a:solidFill>
                <a:hlinkClick r:id="rId4">
                  <a:extLst>
                    <a:ext uri="{A12FA001-AC4F-418D-AE19-62706E023703}">
                      <ahyp:hlinkClr xmlns:ahyp="http://schemas.microsoft.com/office/drawing/2018/hyperlinkcolor" val="tx"/>
                    </a:ext>
                  </a:extLst>
                </a:hlinkClick>
              </a:rPr>
              <a:t>https://aka.ms/adx.docs</a:t>
            </a:r>
            <a:r>
              <a:rPr lang="en-US" sz="1600" dirty="0">
                <a:solidFill>
                  <a:schemeClr val="bg2"/>
                </a:solidFill>
              </a:rPr>
              <a:t> </a:t>
            </a:r>
          </a:p>
          <a:p>
            <a:r>
              <a:rPr lang="en-US" sz="1600" dirty="0">
                <a:solidFill>
                  <a:schemeClr val="bg2"/>
                </a:solidFill>
              </a:rPr>
              <a:t>Cost Estimator: </a:t>
            </a:r>
            <a:r>
              <a:rPr lang="en-US" sz="1600" dirty="0">
                <a:solidFill>
                  <a:schemeClr val="bg2"/>
                </a:solidFill>
                <a:hlinkClick r:id="rId5">
                  <a:extLst>
                    <a:ext uri="{A12FA001-AC4F-418D-AE19-62706E023703}">
                      <ahyp:hlinkClr xmlns:ahyp="http://schemas.microsoft.com/office/drawing/2018/hyperlinkcolor" val="tx"/>
                    </a:ext>
                  </a:extLst>
                </a:hlinkClick>
              </a:rPr>
              <a:t>http://aka.ms/adx.cost</a:t>
            </a:r>
            <a:endParaRPr lang="en-US" sz="1600" dirty="0">
              <a:solidFill>
                <a:schemeClr val="bg2"/>
              </a:solidFill>
            </a:endParaRPr>
          </a:p>
          <a:p>
            <a:r>
              <a:rPr lang="en-US" sz="1600" dirty="0">
                <a:solidFill>
                  <a:schemeClr val="bg2"/>
                </a:solidFill>
              </a:rPr>
              <a:t>Free online Courses:</a:t>
            </a:r>
          </a:p>
          <a:p>
            <a:pPr marL="0" indent="0">
              <a:buFont typeface="Wingdings" panose="05000000000000000000" pitchFamily="2" charset="2"/>
              <a:buNone/>
            </a:pPr>
            <a:r>
              <a:rPr lang="en-US" sz="1600" dirty="0">
                <a:solidFill>
                  <a:schemeClr val="bg2"/>
                </a:solidFill>
              </a:rPr>
              <a:t>          </a:t>
            </a:r>
            <a:r>
              <a:rPr lang="en-US" sz="1600" dirty="0">
                <a:solidFill>
                  <a:schemeClr val="bg2"/>
                </a:solidFill>
                <a:hlinkClick r:id="rId6" tooltip="https://app.pluralsight.com/library/courses/kusto-query-language-kql-from-scratch">
                  <a:extLst>
                    <a:ext uri="{A12FA001-AC4F-418D-AE19-62706E023703}">
                      <ahyp:hlinkClr xmlns:ahyp="http://schemas.microsoft.com/office/drawing/2018/hyperlinkcolor" val="tx"/>
                    </a:ext>
                  </a:extLst>
                </a:hlinkClick>
              </a:rPr>
              <a:t>KQL from Scratch</a:t>
            </a:r>
            <a:r>
              <a:rPr lang="en-US" sz="1600" dirty="0">
                <a:solidFill>
                  <a:schemeClr val="bg2"/>
                </a:solidFill>
              </a:rPr>
              <a:t>, </a:t>
            </a:r>
            <a:r>
              <a:rPr lang="en-US" sz="1600" dirty="0">
                <a:solidFill>
                  <a:schemeClr val="bg2"/>
                </a:solidFill>
                <a:hlinkClick r:id="rId7" tooltip="https://aka.ms/adx.pluralsight.azure-data-exploring">
                  <a:extLst>
                    <a:ext uri="{A12FA001-AC4F-418D-AE19-62706E023703}">
                      <ahyp:hlinkClr xmlns:ahyp="http://schemas.microsoft.com/office/drawing/2018/hyperlinkcolor" val="tx"/>
                    </a:ext>
                  </a:extLst>
                </a:hlinkClick>
              </a:rPr>
              <a:t>Azure data exploring</a:t>
            </a:r>
            <a:r>
              <a:rPr lang="en-US" sz="1600" dirty="0">
                <a:solidFill>
                  <a:schemeClr val="bg2"/>
                </a:solidFill>
              </a:rPr>
              <a:t>, </a:t>
            </a:r>
            <a:r>
              <a:rPr lang="en-US" sz="1600" dirty="0">
                <a:solidFill>
                  <a:schemeClr val="bg2"/>
                </a:solidFill>
                <a:hlinkClick r:id="rId8" tooltip="https://aka.ms/adx.pluralsight.how-to-start-with-adx">
                  <a:extLst>
                    <a:ext uri="{A12FA001-AC4F-418D-AE19-62706E023703}">
                      <ahyp:hlinkClr xmlns:ahyp="http://schemas.microsoft.com/office/drawing/2018/hyperlinkcolor" val="tx"/>
                    </a:ext>
                  </a:extLst>
                </a:hlinkClick>
              </a:rPr>
              <a:t>How to start with Azure Data Explorer</a:t>
            </a:r>
            <a:r>
              <a:rPr lang="en-US" sz="1600" dirty="0">
                <a:solidFill>
                  <a:schemeClr val="bg2"/>
                </a:solidFill>
              </a:rPr>
              <a:t> (</a:t>
            </a:r>
            <a:r>
              <a:rPr lang="en-US" sz="1600" dirty="0">
                <a:solidFill>
                  <a:schemeClr val="bg2"/>
                </a:solidFill>
                <a:hlinkClick r:id="rId9" tooltip="https://aka.ms/adx.pluralsight.how-to-start-with-adx.blog">
                  <a:extLst>
                    <a:ext uri="{A12FA001-AC4F-418D-AE19-62706E023703}">
                      <ahyp:hlinkClr xmlns:ahyp="http://schemas.microsoft.com/office/drawing/2018/hyperlinkcolor" val="tx"/>
                    </a:ext>
                  </a:extLst>
                </a:hlinkClick>
              </a:rPr>
              <a:t>blog</a:t>
            </a:r>
            <a:r>
              <a:rPr lang="en-US" sz="1600" dirty="0">
                <a:solidFill>
                  <a:schemeClr val="bg2"/>
                </a:solidFill>
              </a:rPr>
              <a:t>), </a:t>
            </a:r>
            <a:r>
              <a:rPr lang="en-US" sz="1600" dirty="0">
                <a:solidFill>
                  <a:schemeClr val="bg2"/>
                </a:solidFill>
                <a:hlinkClick r:id="rId10" tooltip="https://aka.ms/adx.pluralsight.advanced-kql">
                  <a:extLst>
                    <a:ext uri="{A12FA001-AC4F-418D-AE19-62706E023703}">
                      <ahyp:hlinkClr xmlns:ahyp="http://schemas.microsoft.com/office/drawing/2018/hyperlinkcolor" val="tx"/>
                    </a:ext>
                  </a:extLst>
                </a:hlinkClick>
              </a:rPr>
              <a:t>Advanced KQL</a:t>
            </a:r>
            <a:r>
              <a:rPr lang="en-US" sz="1600" dirty="0">
                <a:solidFill>
                  <a:schemeClr val="bg2"/>
                </a:solidFill>
              </a:rPr>
              <a:t> (</a:t>
            </a:r>
            <a:r>
              <a:rPr lang="en-US" sz="1600" dirty="0">
                <a:solidFill>
                  <a:schemeClr val="bg2"/>
                </a:solidFill>
                <a:hlinkClick r:id="rId11" tooltip="https://aka.ms/adx.pluralsight.advanced-kql.blog">
                  <a:extLst>
                    <a:ext uri="{A12FA001-AC4F-418D-AE19-62706E023703}">
                      <ahyp:hlinkClr xmlns:ahyp="http://schemas.microsoft.com/office/drawing/2018/hyperlinkcolor" val="tx"/>
                    </a:ext>
                  </a:extLst>
                </a:hlinkClick>
              </a:rPr>
              <a:t>blog</a:t>
            </a:r>
            <a:r>
              <a:rPr lang="en-US" sz="1600" dirty="0">
                <a:solidFill>
                  <a:schemeClr val="bg2"/>
                </a:solidFill>
              </a:rPr>
              <a:t>)</a:t>
            </a:r>
          </a:p>
          <a:p>
            <a:r>
              <a:rPr lang="en-US" sz="1600" dirty="0">
                <a:solidFill>
                  <a:schemeClr val="bg2"/>
                </a:solidFill>
              </a:rPr>
              <a:t>Lab: </a:t>
            </a:r>
            <a:r>
              <a:rPr lang="en-US" sz="1600" dirty="0">
                <a:solidFill>
                  <a:schemeClr val="bg2"/>
                </a:solidFill>
                <a:hlinkClick r:id="rId12">
                  <a:extLst>
                    <a:ext uri="{A12FA001-AC4F-418D-AE19-62706E023703}">
                      <ahyp:hlinkClr xmlns:ahyp="http://schemas.microsoft.com/office/drawing/2018/hyperlinkcolor" val="tx"/>
                    </a:ext>
                  </a:extLst>
                </a:hlinkClick>
              </a:rPr>
              <a:t>https://aka.ms/adx.lab</a:t>
            </a:r>
            <a:endParaRPr lang="en-US" sz="1600" dirty="0">
              <a:solidFill>
                <a:schemeClr val="bg2"/>
              </a:solidFill>
            </a:endParaRPr>
          </a:p>
          <a:p>
            <a:r>
              <a:rPr lang="en-US" sz="1600" dirty="0">
                <a:solidFill>
                  <a:schemeClr val="bg2"/>
                </a:solidFill>
              </a:rPr>
              <a:t>Whitepaper: </a:t>
            </a:r>
            <a:r>
              <a:rPr lang="en-US" sz="1600" u="sng" dirty="0">
                <a:solidFill>
                  <a:schemeClr val="bg2"/>
                </a:solidFill>
                <a:hlinkClick r:id="rId13">
                  <a:extLst>
                    <a:ext uri="{A12FA001-AC4F-418D-AE19-62706E023703}">
                      <ahyp:hlinkClr xmlns:ahyp="http://schemas.microsoft.com/office/drawing/2018/hyperlinkcolor" val="tx"/>
                    </a:ext>
                  </a:extLst>
                </a:hlinkClick>
              </a:rPr>
              <a:t>https://azure.microsoft.com/en-us/resources/azure-data-explorer/en-us/</a:t>
            </a:r>
            <a:r>
              <a:rPr lang="en-US" sz="1600" u="sng" dirty="0">
                <a:solidFill>
                  <a:schemeClr val="bg2"/>
                </a:solidFill>
              </a:rPr>
              <a:t> </a:t>
            </a:r>
            <a:endParaRPr lang="en-US" sz="1600" dirty="0">
              <a:solidFill>
                <a:schemeClr val="bg2"/>
              </a:solidFill>
            </a:endParaRPr>
          </a:p>
          <a:p>
            <a:r>
              <a:rPr lang="en-US" sz="1600" dirty="0">
                <a:solidFill>
                  <a:schemeClr val="bg2"/>
                </a:solidFill>
              </a:rPr>
              <a:t>101 blog: </a:t>
            </a:r>
            <a:r>
              <a:rPr lang="en-US" sz="1600" u="sng" dirty="0">
                <a:solidFill>
                  <a:schemeClr val="bg2"/>
                </a:solidFill>
                <a:hlinkClick r:id="rId14">
                  <a:extLst>
                    <a:ext uri="{A12FA001-AC4F-418D-AE19-62706E023703}">
                      <ahyp:hlinkClr xmlns:ahyp="http://schemas.microsoft.com/office/drawing/2018/hyperlinkcolor" val="tx"/>
                    </a:ext>
                  </a:extLst>
                </a:hlinkClick>
              </a:rPr>
              <a:t>https://azure.microsoft.com/en-us/blog/azure-data-explorer-technology-101/</a:t>
            </a:r>
            <a:r>
              <a:rPr lang="en-US" sz="1600" u="sng" dirty="0">
                <a:solidFill>
                  <a:schemeClr val="bg2"/>
                </a:solidFill>
              </a:rPr>
              <a:t> </a:t>
            </a:r>
          </a:p>
          <a:p>
            <a:r>
              <a:rPr lang="en-US" sz="1600" dirty="0">
                <a:solidFill>
                  <a:schemeClr val="bg2"/>
                </a:solidFill>
              </a:rPr>
              <a:t>Trial Cluster - </a:t>
            </a:r>
            <a:r>
              <a:rPr lang="en-US" sz="1600" dirty="0">
                <a:solidFill>
                  <a:schemeClr val="bg2"/>
                </a:solidFill>
                <a:hlinkClick r:id="rId15" tooltip="http://aka.ms/adx.try">
                  <a:extLst>
                    <a:ext uri="{A12FA001-AC4F-418D-AE19-62706E023703}">
                      <ahyp:hlinkClr xmlns:ahyp="http://schemas.microsoft.com/office/drawing/2018/hyperlinkcolor" val="tx"/>
                    </a:ext>
                  </a:extLst>
                </a:hlinkClick>
              </a:rPr>
              <a:t>http://aka.ms/adx.try</a:t>
            </a:r>
            <a:endParaRPr lang="en-US" sz="1600" dirty="0">
              <a:solidFill>
                <a:schemeClr val="bg2"/>
              </a:solidFill>
            </a:endParaRPr>
          </a:p>
          <a:p>
            <a:r>
              <a:rPr lang="en-US" sz="1600" dirty="0">
                <a:solidFill>
                  <a:schemeClr val="bg2"/>
                </a:solidFill>
              </a:rPr>
              <a:t>Reference Architectures - </a:t>
            </a:r>
            <a:r>
              <a:rPr lang="en-US" sz="1600" dirty="0">
                <a:solidFill>
                  <a:schemeClr val="bg2"/>
                </a:solidFill>
                <a:hlinkClick r:id="rId16">
                  <a:extLst>
                    <a:ext uri="{A12FA001-AC4F-418D-AE19-62706E023703}">
                      <ahyp:hlinkClr xmlns:ahyp="http://schemas.microsoft.com/office/drawing/2018/hyperlinkcolor" val="tx"/>
                    </a:ext>
                  </a:extLst>
                </a:hlinkClick>
              </a:rPr>
              <a:t>https://aka.ms/adx.architectures</a:t>
            </a:r>
            <a:r>
              <a:rPr lang="en-US" sz="1600" dirty="0">
                <a:solidFill>
                  <a:schemeClr val="bg2"/>
                </a:solidFill>
              </a:rPr>
              <a:t> </a:t>
            </a:r>
          </a:p>
          <a:p>
            <a:endParaRPr lang="en-US" sz="1600" b="1" dirty="0">
              <a:solidFill>
                <a:schemeClr val="accent1"/>
              </a:solidFill>
            </a:endParaRPr>
          </a:p>
          <a:p>
            <a:pPr marL="0" indent="0">
              <a:buFont typeface="Wingdings" panose="05000000000000000000" pitchFamily="2" charset="2"/>
              <a:buNone/>
            </a:pPr>
            <a:r>
              <a:rPr lang="en-US" sz="1600" b="1" dirty="0">
                <a:solidFill>
                  <a:schemeClr val="accent1"/>
                </a:solidFill>
              </a:rPr>
              <a:t>Social and Community </a:t>
            </a:r>
          </a:p>
          <a:p>
            <a:r>
              <a:rPr lang="en-US" sz="1600" dirty="0">
                <a:solidFill>
                  <a:schemeClr val="bg2"/>
                </a:solidFill>
              </a:rPr>
              <a:t>Twitter: </a:t>
            </a:r>
            <a:r>
              <a:rPr lang="en-US" sz="1600" dirty="0">
                <a:solidFill>
                  <a:schemeClr val="bg2"/>
                </a:solidFill>
                <a:hlinkClick r:id="rId17">
                  <a:extLst>
                    <a:ext uri="{A12FA001-AC4F-418D-AE19-62706E023703}">
                      <ahyp:hlinkClr xmlns:ahyp="http://schemas.microsoft.com/office/drawing/2018/hyperlinkcolor" val="tx"/>
                    </a:ext>
                  </a:extLst>
                </a:hlinkClick>
              </a:rPr>
              <a:t>@AzDataExplorer</a:t>
            </a:r>
            <a:endParaRPr lang="en-US" sz="1600" dirty="0">
              <a:solidFill>
                <a:schemeClr val="bg2"/>
              </a:solidFill>
            </a:endParaRPr>
          </a:p>
          <a:p>
            <a:r>
              <a:rPr lang="en-US" sz="1600" dirty="0">
                <a:solidFill>
                  <a:schemeClr val="bg2"/>
                </a:solidFill>
              </a:rPr>
              <a:t>Tech Community Blog: </a:t>
            </a:r>
            <a:r>
              <a:rPr lang="en-US" sz="1600" dirty="0">
                <a:solidFill>
                  <a:schemeClr val="bg2"/>
                </a:solidFill>
                <a:hlinkClick r:id="rId18">
                  <a:extLst>
                    <a:ext uri="{A12FA001-AC4F-418D-AE19-62706E023703}">
                      <ahyp:hlinkClr xmlns:ahyp="http://schemas.microsoft.com/office/drawing/2018/hyperlinkcolor" val="tx"/>
                    </a:ext>
                  </a:extLst>
                </a:hlinkClick>
              </a:rPr>
              <a:t>https://aka.ms/adx.blog</a:t>
            </a:r>
            <a:r>
              <a:rPr lang="en-US" sz="1600" dirty="0">
                <a:solidFill>
                  <a:schemeClr val="bg2"/>
                </a:solidFill>
              </a:rPr>
              <a:t> </a:t>
            </a:r>
          </a:p>
          <a:p>
            <a:r>
              <a:rPr lang="en-US" sz="1600" dirty="0">
                <a:solidFill>
                  <a:schemeClr val="bg2"/>
                </a:solidFill>
              </a:rPr>
              <a:t>Tech Community Forum: </a:t>
            </a:r>
            <a:r>
              <a:rPr lang="en-US" sz="1600" dirty="0">
                <a:solidFill>
                  <a:schemeClr val="bg2"/>
                </a:solidFill>
                <a:hlinkClick r:id="rId19" tooltip="https://aka.ms/adxtechcommunity">
                  <a:extLst>
                    <a:ext uri="{A12FA001-AC4F-418D-AE19-62706E023703}">
                      <ahyp:hlinkClr xmlns:ahyp="http://schemas.microsoft.com/office/drawing/2018/hyperlinkcolor" val="tx"/>
                    </a:ext>
                  </a:extLst>
                </a:hlinkClick>
              </a:rPr>
              <a:t>http://aka.ms/adx.techcommunity</a:t>
            </a:r>
            <a:endParaRPr lang="en-US" sz="1600" dirty="0">
              <a:solidFill>
                <a:schemeClr val="bg2"/>
              </a:solidFill>
            </a:endParaRPr>
          </a:p>
          <a:p>
            <a:r>
              <a:rPr lang="en-US" sz="1600" dirty="0">
                <a:solidFill>
                  <a:schemeClr val="bg2"/>
                </a:solidFill>
              </a:rPr>
              <a:t>Stack overflow:  </a:t>
            </a:r>
            <a:r>
              <a:rPr lang="en-US" sz="1600" dirty="0">
                <a:solidFill>
                  <a:schemeClr val="bg2"/>
                </a:solidFill>
                <a:hlinkClick r:id="rId20">
                  <a:extLst>
                    <a:ext uri="{A12FA001-AC4F-418D-AE19-62706E023703}">
                      <ahyp:hlinkClr xmlns:ahyp="http://schemas.microsoft.com/office/drawing/2018/hyperlinkcolor" val="tx"/>
                    </a:ext>
                  </a:extLst>
                </a:hlinkClick>
              </a:rPr>
              <a:t>https://aka.ms/adx.sof</a:t>
            </a:r>
            <a:r>
              <a:rPr lang="en-US" sz="1600" dirty="0">
                <a:solidFill>
                  <a:schemeClr val="bg2"/>
                </a:solidFill>
              </a:rPr>
              <a:t> </a:t>
            </a:r>
          </a:p>
          <a:p>
            <a:r>
              <a:rPr lang="pt-BR" sz="1600" dirty="0">
                <a:solidFill>
                  <a:schemeClr val="bg2"/>
                </a:solidFill>
              </a:rPr>
              <a:t>YouTube Channel: </a:t>
            </a:r>
            <a:r>
              <a:rPr lang="pt-BR" sz="1600" dirty="0">
                <a:solidFill>
                  <a:schemeClr val="bg2"/>
                </a:solidFill>
                <a:hlinkClick r:id="rId21">
                  <a:extLst>
                    <a:ext uri="{A12FA001-AC4F-418D-AE19-62706E023703}">
                      <ahyp:hlinkClr xmlns:ahyp="http://schemas.microsoft.com/office/drawing/2018/hyperlinkcolor" val="tx"/>
                    </a:ext>
                  </a:extLst>
                </a:hlinkClick>
              </a:rPr>
              <a:t>https://aka.ms/adx.youtube</a:t>
            </a:r>
            <a:r>
              <a:rPr lang="pt-BR" sz="1600" dirty="0">
                <a:solidFill>
                  <a:schemeClr val="bg2"/>
                </a:solidFill>
              </a:rPr>
              <a:t> </a:t>
            </a:r>
          </a:p>
        </p:txBody>
      </p:sp>
      <p:pic>
        <p:nvPicPr>
          <p:cNvPr id="13" name="Picture 12" descr="ADX logo">
            <a:extLst>
              <a:ext uri="{FF2B5EF4-FFF2-40B4-BE49-F238E27FC236}">
                <a16:creationId xmlns:a16="http://schemas.microsoft.com/office/drawing/2014/main" id="{C1BF1C9E-CC41-4F6D-9A59-ABE8F46872E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41097326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0"/>
            <p:custDataLst>
              <p:tags r:id="rId2"/>
            </p:custDataLst>
          </p:nvPr>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dirty="0"/>
              <a:t>Questions?</a:t>
            </a:r>
          </a:p>
        </p:txBody>
      </p:sp>
    </p:spTree>
    <p:custDataLst>
      <p:tags r:id="rId1"/>
    </p:custDataLst>
    <p:extLst>
      <p:ext uri="{BB962C8B-B14F-4D97-AF65-F5344CB8AC3E}">
        <p14:creationId xmlns:p14="http://schemas.microsoft.com/office/powerpoint/2010/main" val="258382729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5" name="Title 4">
            <a:extLst>
              <a:ext uri="{FF2B5EF4-FFF2-40B4-BE49-F238E27FC236}">
                <a16:creationId xmlns:a16="http://schemas.microsoft.com/office/drawing/2014/main" id="{50E9C344-C03C-0E39-7109-D3B31ECAF3CF}"/>
              </a:ext>
            </a:extLst>
          </p:cNvPr>
          <p:cNvSpPr>
            <a:spLocks noGrp="1"/>
          </p:cNvSpPr>
          <p:nvPr>
            <p:ph type="title"/>
          </p:nvPr>
        </p:nvSpPr>
        <p:spPr/>
        <p:txBody>
          <a:bodyPr/>
          <a:lstStyle/>
          <a:p>
            <a:pPr algn="r"/>
            <a:r>
              <a:rPr lang="de-DE" dirty="0" err="1"/>
              <a:t>Thank</a:t>
            </a:r>
            <a:r>
              <a:rPr lang="de-DE" dirty="0"/>
              <a:t> </a:t>
            </a:r>
            <a:r>
              <a:rPr lang="de-DE" dirty="0" err="1"/>
              <a:t>you</a:t>
            </a:r>
            <a:r>
              <a:rPr lang="de-DE" dirty="0"/>
              <a:t>!</a:t>
            </a:r>
            <a:endParaRPr lang="en-US" dirty="0"/>
          </a:p>
        </p:txBody>
      </p:sp>
    </p:spTree>
    <p:extLst>
      <p:ext uri="{BB962C8B-B14F-4D97-AF65-F5344CB8AC3E}">
        <p14:creationId xmlns:p14="http://schemas.microsoft.com/office/powerpoint/2010/main" val="362708004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D66E4-238E-4B2E-ABDF-63DD5F6635C9}"/>
              </a:ext>
            </a:extLst>
          </p:cNvPr>
          <p:cNvSpPr>
            <a:spLocks noGrp="1"/>
          </p:cNvSpPr>
          <p:nvPr>
            <p:ph type="title"/>
          </p:nvPr>
        </p:nvSpPr>
        <p:spPr>
          <a:xfrm>
            <a:off x="588263" y="457200"/>
            <a:ext cx="11018520" cy="553998"/>
          </a:xfrm>
        </p:spPr>
        <p:txBody>
          <a:bodyPr/>
          <a:lstStyle/>
          <a:p>
            <a:r>
              <a:rPr lang="en-US" dirty="0">
                <a:solidFill>
                  <a:srgbClr val="FFFFFF"/>
                </a:solidFill>
              </a:rPr>
              <a:t>ADX - The platform for Analytical SaaS</a:t>
            </a:r>
            <a:endParaRPr lang="en-US" dirty="0"/>
          </a:p>
        </p:txBody>
      </p:sp>
      <p:pic>
        <p:nvPicPr>
          <p:cNvPr id="6" name="Picture 5" descr="ADX logo">
            <a:extLst>
              <a:ext uri="{FF2B5EF4-FFF2-40B4-BE49-F238E27FC236}">
                <a16:creationId xmlns:a16="http://schemas.microsoft.com/office/drawing/2014/main" id="{2899B58A-CE63-42A5-AB4D-E8A8FFD51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3" name="Table 2">
            <a:extLst>
              <a:ext uri="{FF2B5EF4-FFF2-40B4-BE49-F238E27FC236}">
                <a16:creationId xmlns:a16="http://schemas.microsoft.com/office/drawing/2014/main" id="{9F36C8D9-F6C2-4B1B-A7B3-68101A88B0AF}"/>
              </a:ext>
            </a:extLst>
          </p:cNvPr>
          <p:cNvGraphicFramePr>
            <a:graphicFrameLocks noGrp="1"/>
          </p:cNvGraphicFramePr>
          <p:nvPr>
            <p:extLst>
              <p:ext uri="{D42A27DB-BD31-4B8C-83A1-F6EECF244321}">
                <p14:modId xmlns:p14="http://schemas.microsoft.com/office/powerpoint/2010/main" val="4036844700"/>
              </p:ext>
            </p:extLst>
          </p:nvPr>
        </p:nvGraphicFramePr>
        <p:xfrm>
          <a:off x="293688" y="1439535"/>
          <a:ext cx="11312314" cy="5068659"/>
        </p:xfrm>
        <a:graphic>
          <a:graphicData uri="http://schemas.openxmlformats.org/drawingml/2006/table">
            <a:tbl>
              <a:tblPr firstRow="1" bandRow="1">
                <a:tableStyleId>{5C22544A-7EE6-4342-B048-85BDC9FD1C3A}</a:tableStyleId>
              </a:tblPr>
              <a:tblGrid>
                <a:gridCol w="1041112">
                  <a:extLst>
                    <a:ext uri="{9D8B030D-6E8A-4147-A177-3AD203B41FA5}">
                      <a16:colId xmlns:a16="http://schemas.microsoft.com/office/drawing/2014/main" val="798615022"/>
                    </a:ext>
                  </a:extLst>
                </a:gridCol>
                <a:gridCol w="2531024">
                  <a:extLst>
                    <a:ext uri="{9D8B030D-6E8A-4147-A177-3AD203B41FA5}">
                      <a16:colId xmlns:a16="http://schemas.microsoft.com/office/drawing/2014/main" val="790710305"/>
                    </a:ext>
                  </a:extLst>
                </a:gridCol>
                <a:gridCol w="2032491">
                  <a:extLst>
                    <a:ext uri="{9D8B030D-6E8A-4147-A177-3AD203B41FA5}">
                      <a16:colId xmlns:a16="http://schemas.microsoft.com/office/drawing/2014/main" val="3071225037"/>
                    </a:ext>
                  </a:extLst>
                </a:gridCol>
                <a:gridCol w="2483087">
                  <a:extLst>
                    <a:ext uri="{9D8B030D-6E8A-4147-A177-3AD203B41FA5}">
                      <a16:colId xmlns:a16="http://schemas.microsoft.com/office/drawing/2014/main" val="67437270"/>
                    </a:ext>
                  </a:extLst>
                </a:gridCol>
                <a:gridCol w="1677764">
                  <a:extLst>
                    <a:ext uri="{9D8B030D-6E8A-4147-A177-3AD203B41FA5}">
                      <a16:colId xmlns:a16="http://schemas.microsoft.com/office/drawing/2014/main" val="386628151"/>
                    </a:ext>
                  </a:extLst>
                </a:gridCol>
                <a:gridCol w="1546836">
                  <a:extLst>
                    <a:ext uri="{9D8B030D-6E8A-4147-A177-3AD203B41FA5}">
                      <a16:colId xmlns:a16="http://schemas.microsoft.com/office/drawing/2014/main" val="1782138274"/>
                    </a:ext>
                  </a:extLst>
                </a:gridCol>
              </a:tblGrid>
              <a:tr h="467706">
                <a:tc>
                  <a:txBody>
                    <a:bodyPr/>
                    <a:lstStyle/>
                    <a:p>
                      <a:pPr marL="0" algn="ctr" defTabSz="932742" rtl="0" eaLnBrk="1" latinLnBrk="0" hangingPunct="1"/>
                      <a:r>
                        <a:rPr lang="en-US" sz="1400" b="0" kern="1200" dirty="0">
                          <a:solidFill>
                            <a:schemeClr val="accent2"/>
                          </a:solidFill>
                          <a:latin typeface="+mn-lt"/>
                          <a:ea typeface="+mn-ea"/>
                          <a:cs typeface="+mn-cs"/>
                        </a:rPr>
                        <a:t>Customer Need</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Azure Monitor</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Azure Security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Industrial IoT - Time Series Insights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1400" b="0" dirty="0">
                          <a:solidFill>
                            <a:schemeClr val="accent2"/>
                          </a:solidFill>
                          <a:latin typeface="+mn-lt"/>
                        </a:rPr>
                        <a:t>Xbox </a:t>
                      </a:r>
                      <a:r>
                        <a:rPr lang="en-US" sz="1400" b="0" dirty="0" err="1">
                          <a:solidFill>
                            <a:schemeClr val="accent2"/>
                          </a:solidFill>
                          <a:latin typeface="+mn-lt"/>
                        </a:rPr>
                        <a:t>Playfab</a:t>
                      </a:r>
                      <a:endParaRPr lang="en-US" sz="1400" b="0" dirty="0">
                        <a:solidFill>
                          <a:schemeClr val="accent2"/>
                        </a:solidFill>
                        <a:latin typeface="+mn-lt"/>
                      </a:endParaRPr>
                    </a:p>
                    <a:p>
                      <a:pPr algn="ctr" rtl="0"/>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MCVP</a:t>
                      </a:r>
                    </a:p>
                    <a:p>
                      <a:pPr algn="ctr"/>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705622"/>
                  </a:ext>
                </a:extLst>
              </a:tr>
              <a:tr h="28888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fit for purpose end to end solution.</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9171"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Azure Monitor Log Analytics and Application insights when the customer needs an E2E solution for IT infrastructure, services and applications monitoring and analytics.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App and infra monitoring models and knowledge OOB</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Full multitenant monitoring experience with alert, dashboards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Smart analytics for monitoring</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Solution framework for specific more knowledge domains  </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the Microsoft security solutions like Windows Defender Advanced Threat protection, Azure Security Center and azure Security Insights when the customer needs a security solution</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Security knowledge applied out of the box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Automatic remediation, protection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indent="0" rtl="0">
                        <a:buNone/>
                      </a:pPr>
                      <a:r>
                        <a:rPr lang="en-US" sz="1200" b="0" dirty="0">
                          <a:solidFill>
                            <a:schemeClr val="bg1"/>
                          </a:solidFill>
                          <a:latin typeface="+mn-lt"/>
                          <a:cs typeface="Segoe UI Light" panose="020B0502040204020203" pitchFamily="34" charset="0"/>
                        </a:rPr>
                        <a:t>Lead with TSI when the customer needs an end-end-end solution for Industrial IoT analytics that offers:</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IoT-optimized, turnkey, PAYG, serverless platform</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Rich semantic modeling for contextualization of time series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Asset-based analytics user experience for discovery, trending, anomaly detection and operational intelligence</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r>
                        <a:rPr lang="en-US" sz="1200" b="0" kern="1200" dirty="0">
                          <a:solidFill>
                            <a:schemeClr val="bg1"/>
                          </a:solidFill>
                          <a:latin typeface="+mn-lt"/>
                          <a:ea typeface="+mn-ea"/>
                          <a:cs typeface="Segoe UI Light" panose="020B0502040204020203" pitchFamily="34" charset="0"/>
                        </a:rPr>
                        <a:t>Lead with </a:t>
                      </a:r>
                      <a:r>
                        <a:rPr lang="en-US" sz="1200" b="0" kern="1200" dirty="0" err="1">
                          <a:solidFill>
                            <a:schemeClr val="bg1"/>
                          </a:solidFill>
                          <a:latin typeface="+mn-lt"/>
                          <a:ea typeface="+mn-ea"/>
                          <a:cs typeface="Segoe UI Light" panose="020B0502040204020203" pitchFamily="34" charset="0"/>
                        </a:rPr>
                        <a:t>Playfab</a:t>
                      </a:r>
                      <a:r>
                        <a:rPr lang="en-US" sz="1200" b="0" kern="1200" dirty="0">
                          <a:solidFill>
                            <a:schemeClr val="bg1"/>
                          </a:solidFill>
                          <a:latin typeface="+mn-lt"/>
                          <a:ea typeface="+mn-ea"/>
                          <a:cs typeface="Segoe UI Light" panose="020B0502040204020203" pitchFamily="34" charset="0"/>
                        </a:rPr>
                        <a:t> when the customer needs full platform for game development including game analytics and data exchange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rtl="0"/>
                      <a:r>
                        <a:rPr lang="en-US" sz="1200" b="0" kern="1200" dirty="0">
                          <a:solidFill>
                            <a:schemeClr val="bg1"/>
                          </a:solidFill>
                          <a:latin typeface="+mn-lt"/>
                          <a:ea typeface="+mn-ea"/>
                          <a:cs typeface="Segoe UI Light" panose="020B0502040204020203" pitchFamily="34" charset="0"/>
                        </a:rPr>
                        <a:t>Lead with MCVP for connected cars E2E fit for purpose solution and platform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828295488"/>
                  </a:ext>
                </a:extLst>
              </a:tr>
              <a:tr h="135012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flexible platform to build custom analytical  solutions.</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r>
                        <a:rPr lang="en-US" sz="1200" b="0" dirty="0">
                          <a:solidFill>
                            <a:schemeClr val="bg1"/>
                          </a:solidFill>
                          <a:latin typeface="+mn-lt"/>
                          <a:cs typeface="Segoe UI Light" panose="020B0502040204020203" pitchFamily="34" charset="0"/>
                        </a:rPr>
                        <a:t>Recommend </a:t>
                      </a:r>
                      <a:r>
                        <a:rPr lang="en-US" sz="1200" b="0" kern="1200" dirty="0">
                          <a:solidFill>
                            <a:schemeClr val="bg1"/>
                          </a:solidFill>
                          <a:latin typeface="+mn-lt"/>
                          <a:ea typeface="+mn-ea"/>
                          <a:cs typeface="Segoe UI Light" panose="020B0502040204020203" pitchFamily="34" charset="0"/>
                        </a:rPr>
                        <a:t>ADX when the customer is </a:t>
                      </a:r>
                      <a:r>
                        <a:rPr lang="en-US" sz="1200" b="0" dirty="0">
                          <a:solidFill>
                            <a:schemeClr val="bg1"/>
                          </a:solidFill>
                          <a:latin typeface="+mn-lt"/>
                          <a:cs typeface="Segoe UI Light" panose="020B0502040204020203" pitchFamily="34" charset="0"/>
                        </a:rPr>
                        <a:t>building their own analytics solution or platform and needs</a:t>
                      </a:r>
                      <a:r>
                        <a:rPr lang="en-US" sz="1200" b="0" dirty="0">
                          <a:solidFill>
                            <a:schemeClr val="bg1"/>
                          </a:solidFill>
                          <a:latin typeface="+mn-lt"/>
                        </a:rPr>
                        <a: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Full control of data sources, data schema and data management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Reserved resources cost model</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tc hMerge="1">
                  <a:txBody>
                    <a:bodyPr/>
                    <a:lstStyle/>
                    <a:p>
                      <a:endParaRPr lang="en-US" sz="1200" b="0">
                        <a:latin typeface="Segoe Light"/>
                      </a:endParaRPr>
                    </a:p>
                  </a:txBody>
                  <a:tcPr/>
                </a:tc>
                <a:tc hMerge="1">
                  <a:txBody>
                    <a:bodyPr/>
                    <a:lstStyle/>
                    <a:p>
                      <a:endParaRPr lang="en-US" sz="1400"/>
                    </a:p>
                  </a:txBody>
                  <a:tcPr/>
                </a:tc>
                <a:tc hMerge="1">
                  <a:txBody>
                    <a:bodyPr/>
                    <a:lstStyle/>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extLst>
                  <a:ext uri="{0D108BD9-81ED-4DB2-BD59-A6C34878D82A}">
                    <a16:rowId xmlns:a16="http://schemas.microsoft.com/office/drawing/2014/main" val="3104212078"/>
                  </a:ext>
                </a:extLst>
              </a:tr>
            </a:tbl>
          </a:graphicData>
        </a:graphic>
      </p:graphicFrame>
      <p:pic>
        <p:nvPicPr>
          <p:cNvPr id="4" name="Picture 3" descr="QR Code for ADX">
            <a:extLst>
              <a:ext uri="{FF2B5EF4-FFF2-40B4-BE49-F238E27FC236}">
                <a16:creationId xmlns:a16="http://schemas.microsoft.com/office/drawing/2014/main" id="{43F1731A-32BA-4741-9BB7-3BD7C5E5D2A6}"/>
              </a:ext>
            </a:extLst>
          </p:cNvPr>
          <p:cNvPicPr>
            <a:picLocks noChangeAspect="1"/>
          </p:cNvPicPr>
          <p:nvPr/>
        </p:nvPicPr>
        <p:blipFill>
          <a:blip r:embed="rId3"/>
          <a:stretch>
            <a:fillRect/>
          </a:stretch>
        </p:blipFill>
        <p:spPr>
          <a:xfrm>
            <a:off x="10161530" y="5274552"/>
            <a:ext cx="1003416" cy="1003416"/>
          </a:xfrm>
          <a:prstGeom prst="rect">
            <a:avLst/>
          </a:prstGeom>
        </p:spPr>
      </p:pic>
    </p:spTree>
    <p:extLst>
      <p:ext uri="{BB962C8B-B14F-4D97-AF65-F5344CB8AC3E}">
        <p14:creationId xmlns:p14="http://schemas.microsoft.com/office/powerpoint/2010/main" val="31454388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340D2-C832-4AAD-8EB4-0F13D423767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48550"/>
          <a:stretch/>
        </p:blipFill>
        <p:spPr>
          <a:xfrm>
            <a:off x="748517" y="1044837"/>
            <a:ext cx="10694966" cy="5823093"/>
          </a:xfrm>
          <a:prstGeom prst="rect">
            <a:avLst/>
          </a:prstGeom>
        </p:spPr>
      </p:pic>
      <p:sp>
        <p:nvSpPr>
          <p:cNvPr id="62" name="Rectangle 61">
            <a:extLst>
              <a:ext uri="{FF2B5EF4-FFF2-40B4-BE49-F238E27FC236}">
                <a16:creationId xmlns:a16="http://schemas.microsoft.com/office/drawing/2014/main" id="{132395C8-1B6B-4CD7-A6BB-F6D47AF6B2BA}"/>
              </a:ext>
              <a:ext uri="{C183D7F6-B498-43B3-948B-1728B52AA6E4}">
                <adec:decorative xmlns:adec="http://schemas.microsoft.com/office/drawing/2017/decorative" val="1"/>
              </a:ext>
            </a:extLst>
          </p:cNvPr>
          <p:cNvSpPr/>
          <p:nvPr/>
        </p:nvSpPr>
        <p:spPr bwMode="auto">
          <a:xfrm>
            <a:off x="593891" y="734199"/>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 uri="{C183D7F6-B498-43B3-948B-1728B52AA6E4}">
                <adec:decorative xmlns:adec="http://schemas.microsoft.com/office/drawing/2017/decorative" val="1"/>
              </a:ext>
            </a:extLst>
          </p:cNvPr>
          <p:cNvSpPr/>
          <p:nvPr/>
        </p:nvSpPr>
        <p:spPr bwMode="auto">
          <a:xfrm>
            <a:off x="825302" y="166088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88963" y="457200"/>
            <a:ext cx="10364788" cy="553998"/>
          </a:xfrm>
        </p:spPr>
        <p:txBody>
          <a:bodyPr/>
          <a:lstStyle/>
          <a:p>
            <a:r>
              <a:rPr lang="en-US" dirty="0"/>
              <a:t>Telemetry - </a:t>
            </a:r>
            <a:r>
              <a:rPr lang="en-US" dirty="0">
                <a:solidFill>
                  <a:schemeClr val="accent2"/>
                </a:solidFill>
              </a:rPr>
              <a:t>A key data for Digital Transformation</a:t>
            </a:r>
          </a:p>
        </p:txBody>
      </p:sp>
      <p:grpSp>
        <p:nvGrpSpPr>
          <p:cNvPr id="22" name="Group 21">
            <a:extLst>
              <a:ext uri="{FF2B5EF4-FFF2-40B4-BE49-F238E27FC236}">
                <a16:creationId xmlns:a16="http://schemas.microsoft.com/office/drawing/2014/main" id="{3BFF6F8F-E3F3-4FA6-B865-AABE507772C7}"/>
              </a:ext>
              <a:ext uri="{C183D7F6-B498-43B3-948B-1728B52AA6E4}">
                <adec:decorative xmlns:adec="http://schemas.microsoft.com/office/drawing/2017/decorative" val="1"/>
              </a:ext>
            </a:extLst>
          </p:cNvPr>
          <p:cNvGrpSpPr/>
          <p:nvPr/>
        </p:nvGrpSpPr>
        <p:grpSpPr>
          <a:xfrm>
            <a:off x="5582263" y="1143000"/>
            <a:ext cx="1041062" cy="1041062"/>
            <a:chOff x="5582263" y="1135626"/>
            <a:chExt cx="1041062" cy="1041062"/>
          </a:xfrm>
        </p:grpSpPr>
        <p:sp>
          <p:nvSpPr>
            <p:cNvPr id="40" name="Content Placeholder 2">
              <a:extLst>
                <a:ext uri="{FF2B5EF4-FFF2-40B4-BE49-F238E27FC236}">
                  <a16:creationId xmlns:a16="http://schemas.microsoft.com/office/drawing/2014/main" id="{1CC900DF-AA11-4BAA-9C11-D0A34BF1BB0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ea typeface="+mn-ea"/>
                  <a:cs typeface="Segoe UI" panose="020B0502040204020203" pitchFamily="34" charset="0"/>
                </a:rPr>
                <a:t>IoT</a:t>
              </a:r>
            </a:p>
          </p:txBody>
        </p:sp>
        <p:sp>
          <p:nvSpPr>
            <p:cNvPr id="21" name="Oval 20">
              <a:extLst>
                <a:ext uri="{FF2B5EF4-FFF2-40B4-BE49-F238E27FC236}">
                  <a16:creationId xmlns:a16="http://schemas.microsoft.com/office/drawing/2014/main" id="{3801D0ED-7C03-4766-B139-8B1C2F99EF98}"/>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D5755C0-B548-4D0B-9FB4-71A7D0F1CBEB}"/>
              </a:ext>
              <a:ext uri="{C183D7F6-B498-43B3-948B-1728B52AA6E4}">
                <adec:decorative xmlns:adec="http://schemas.microsoft.com/office/drawing/2017/decorative" val="1"/>
              </a:ext>
            </a:extLst>
          </p:cNvPr>
          <p:cNvGrpSpPr/>
          <p:nvPr/>
        </p:nvGrpSpPr>
        <p:grpSpPr>
          <a:xfrm>
            <a:off x="4155780" y="1326231"/>
            <a:ext cx="1041062" cy="1041062"/>
            <a:chOff x="5582263" y="1135626"/>
            <a:chExt cx="1041062" cy="1041062"/>
          </a:xfrm>
        </p:grpSpPr>
        <p:sp>
          <p:nvSpPr>
            <p:cNvPr id="26" name="Content Placeholder 2">
              <a:extLst>
                <a:ext uri="{FF2B5EF4-FFF2-40B4-BE49-F238E27FC236}">
                  <a16:creationId xmlns:a16="http://schemas.microsoft.com/office/drawing/2014/main" id="{8CAF3FCC-7A3D-41EE-B7C1-00F0056DAE15}"/>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Logs</a:t>
              </a:r>
            </a:p>
          </p:txBody>
        </p:sp>
        <p:sp>
          <p:nvSpPr>
            <p:cNvPr id="27" name="Oval 26">
              <a:extLst>
                <a:ext uri="{FF2B5EF4-FFF2-40B4-BE49-F238E27FC236}">
                  <a16:creationId xmlns:a16="http://schemas.microsoft.com/office/drawing/2014/main" id="{E9E02688-A858-4B7C-9137-8C99B286E06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A943C13-0FD8-4D16-B121-3B867CEAEE53}"/>
              </a:ext>
              <a:ext uri="{C183D7F6-B498-43B3-948B-1728B52AA6E4}">
                <adec:decorative xmlns:adec="http://schemas.microsoft.com/office/drawing/2017/decorative" val="1"/>
              </a:ext>
            </a:extLst>
          </p:cNvPr>
          <p:cNvGrpSpPr/>
          <p:nvPr/>
        </p:nvGrpSpPr>
        <p:grpSpPr>
          <a:xfrm>
            <a:off x="2841207" y="1861896"/>
            <a:ext cx="1041062" cy="1041062"/>
            <a:chOff x="5582263" y="1135626"/>
            <a:chExt cx="1041062" cy="1041062"/>
          </a:xfrm>
        </p:grpSpPr>
        <p:sp>
          <p:nvSpPr>
            <p:cNvPr id="29" name="Content Placeholder 2">
              <a:extLst>
                <a:ext uri="{FF2B5EF4-FFF2-40B4-BE49-F238E27FC236}">
                  <a16:creationId xmlns:a16="http://schemas.microsoft.com/office/drawing/2014/main" id="{799C5C21-9D69-4767-9AB8-906B0ED281F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defRPr/>
              </a:pPr>
              <a:r>
                <a:rPr lang="en-US" sz="1200" dirty="0">
                  <a:solidFill>
                    <a:schemeClr val="tx1"/>
                  </a:solidFill>
                  <a:cs typeface="Segoe UI"/>
                </a:rPr>
                <a:t>Time Series</a:t>
              </a:r>
              <a:endParaRPr lang="en-US" sz="1200" b="0" i="0" u="none" strike="noStrike" kern="1200" cap="none" spc="0" normalizeH="0" baseline="0" noProof="0" dirty="0">
                <a:ln>
                  <a:noFill/>
                </a:ln>
                <a:solidFill>
                  <a:schemeClr val="tx1"/>
                </a:solidFill>
                <a:effectLst/>
                <a:uLnTx/>
                <a:uFillTx/>
                <a:cs typeface="Segoe UI"/>
              </a:endParaRPr>
            </a:p>
          </p:txBody>
        </p:sp>
        <p:sp>
          <p:nvSpPr>
            <p:cNvPr id="30" name="Oval 29">
              <a:extLst>
                <a:ext uri="{FF2B5EF4-FFF2-40B4-BE49-F238E27FC236}">
                  <a16:creationId xmlns:a16="http://schemas.microsoft.com/office/drawing/2014/main" id="{6A9A7134-07F8-4C29-BCD2-BE689E625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E966391-0E79-4D1C-8ED8-5DE420EDB298}"/>
              </a:ext>
              <a:ext uri="{C183D7F6-B498-43B3-948B-1728B52AA6E4}">
                <adec:decorative xmlns:adec="http://schemas.microsoft.com/office/drawing/2017/decorative" val="1"/>
              </a:ext>
            </a:extLst>
          </p:cNvPr>
          <p:cNvGrpSpPr/>
          <p:nvPr/>
        </p:nvGrpSpPr>
        <p:grpSpPr>
          <a:xfrm>
            <a:off x="1714982" y="2774845"/>
            <a:ext cx="1041062" cy="1041062"/>
            <a:chOff x="5582263" y="1135626"/>
            <a:chExt cx="1041062" cy="1041062"/>
          </a:xfrm>
        </p:grpSpPr>
        <p:sp>
          <p:nvSpPr>
            <p:cNvPr id="32" name="Content Placeholder 2">
              <a:extLst>
                <a:ext uri="{FF2B5EF4-FFF2-40B4-BE49-F238E27FC236}">
                  <a16:creationId xmlns:a16="http://schemas.microsoft.com/office/drawing/2014/main" id="{B98E9965-55FC-4E3F-A07F-0A96AB5D228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Connected Devices</a:t>
              </a:r>
            </a:p>
          </p:txBody>
        </p:sp>
        <p:sp>
          <p:nvSpPr>
            <p:cNvPr id="33" name="Oval 32">
              <a:extLst>
                <a:ext uri="{FF2B5EF4-FFF2-40B4-BE49-F238E27FC236}">
                  <a16:creationId xmlns:a16="http://schemas.microsoft.com/office/drawing/2014/main" id="{443F71FC-DBDD-4251-8B01-EC5BA604129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FB08487-DAB2-4EA3-8AF9-7E0668C9C46A}"/>
              </a:ext>
              <a:ext uri="{C183D7F6-B498-43B3-948B-1728B52AA6E4}">
                <adec:decorative xmlns:adec="http://schemas.microsoft.com/office/drawing/2017/decorative" val="1"/>
              </a:ext>
            </a:extLst>
          </p:cNvPr>
          <p:cNvGrpSpPr/>
          <p:nvPr/>
        </p:nvGrpSpPr>
        <p:grpSpPr>
          <a:xfrm>
            <a:off x="882452" y="3925361"/>
            <a:ext cx="1041062" cy="1041062"/>
            <a:chOff x="5582263" y="1135626"/>
            <a:chExt cx="1041062" cy="1041062"/>
          </a:xfrm>
        </p:grpSpPr>
        <p:sp>
          <p:nvSpPr>
            <p:cNvPr id="35" name="Content Placeholder 2">
              <a:extLst>
                <a:ext uri="{FF2B5EF4-FFF2-40B4-BE49-F238E27FC236}">
                  <a16:creationId xmlns:a16="http://schemas.microsoft.com/office/drawing/2014/main" id="{5E5DEA29-97B1-4833-94D6-9F3C9F2EC4F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Buildings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6" name="Oval 35">
              <a:extLst>
                <a:ext uri="{FF2B5EF4-FFF2-40B4-BE49-F238E27FC236}">
                  <a16:creationId xmlns:a16="http://schemas.microsoft.com/office/drawing/2014/main" id="{A7B1F8AA-5657-423E-8F7E-D88B719018B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70316DE-B2EC-49C9-8C04-AA947D7D4806}"/>
              </a:ext>
              <a:ext uri="{C183D7F6-B498-43B3-948B-1728B52AA6E4}">
                <adec:decorative xmlns:adec="http://schemas.microsoft.com/office/drawing/2017/decorative" val="1"/>
              </a:ext>
            </a:extLst>
          </p:cNvPr>
          <p:cNvGrpSpPr/>
          <p:nvPr/>
        </p:nvGrpSpPr>
        <p:grpSpPr>
          <a:xfrm>
            <a:off x="425252" y="5259409"/>
            <a:ext cx="1041062" cy="1041062"/>
            <a:chOff x="5582263" y="1135626"/>
            <a:chExt cx="1041062" cy="1041062"/>
          </a:xfrm>
        </p:grpSpPr>
        <p:sp>
          <p:nvSpPr>
            <p:cNvPr id="38" name="Content Placeholder 2">
              <a:extLst>
                <a:ext uri="{FF2B5EF4-FFF2-40B4-BE49-F238E27FC236}">
                  <a16:creationId xmlns:a16="http://schemas.microsoft.com/office/drawing/2014/main" id="{7DF36E84-41E2-456F-B1FF-187D076DDCE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Factories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9" name="Oval 38">
              <a:extLst>
                <a:ext uri="{FF2B5EF4-FFF2-40B4-BE49-F238E27FC236}">
                  <a16:creationId xmlns:a16="http://schemas.microsoft.com/office/drawing/2014/main" id="{E1767B59-7DC7-4956-AD40-D474D27D62C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32C6AA6A-88F3-4E13-94AD-C755D70DFCED}"/>
              </a:ext>
              <a:ext uri="{C183D7F6-B498-43B3-948B-1728B52AA6E4}">
                <adec:decorative xmlns:adec="http://schemas.microsoft.com/office/drawing/2017/decorative" val="1"/>
              </a:ext>
            </a:extLst>
          </p:cNvPr>
          <p:cNvGrpSpPr/>
          <p:nvPr/>
        </p:nvGrpSpPr>
        <p:grpSpPr>
          <a:xfrm>
            <a:off x="7016001" y="1283397"/>
            <a:ext cx="1041062" cy="1041062"/>
            <a:chOff x="5618990" y="1075132"/>
            <a:chExt cx="1041062" cy="1041062"/>
          </a:xfrm>
        </p:grpSpPr>
        <p:sp>
          <p:nvSpPr>
            <p:cNvPr id="42" name="Content Placeholder 2">
              <a:extLst>
                <a:ext uri="{FF2B5EF4-FFF2-40B4-BE49-F238E27FC236}">
                  <a16:creationId xmlns:a16="http://schemas.microsoft.com/office/drawing/2014/main" id="{70D9D45A-C9EB-47BB-A3EC-45B914D8FB51}"/>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Events</a:t>
              </a:r>
            </a:p>
          </p:txBody>
        </p:sp>
        <p:sp>
          <p:nvSpPr>
            <p:cNvPr id="43" name="Oval 42">
              <a:extLst>
                <a:ext uri="{FF2B5EF4-FFF2-40B4-BE49-F238E27FC236}">
                  <a16:creationId xmlns:a16="http://schemas.microsoft.com/office/drawing/2014/main" id="{F856698C-1074-4340-A02A-611FA1CE1E38}"/>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EF361A27-7B7D-4AEB-B6A6-AC95078913D8}"/>
              </a:ext>
              <a:ext uri="{C183D7F6-B498-43B3-948B-1728B52AA6E4}">
                <adec:decorative xmlns:adec="http://schemas.microsoft.com/office/drawing/2017/decorative" val="1"/>
              </a:ext>
            </a:extLst>
          </p:cNvPr>
          <p:cNvGrpSpPr/>
          <p:nvPr/>
        </p:nvGrpSpPr>
        <p:grpSpPr>
          <a:xfrm>
            <a:off x="8347178" y="1846762"/>
            <a:ext cx="1041062" cy="1041062"/>
            <a:chOff x="6558978" y="2206290"/>
            <a:chExt cx="1041062" cy="1041062"/>
          </a:xfrm>
        </p:grpSpPr>
        <p:sp>
          <p:nvSpPr>
            <p:cNvPr id="49" name="Content Placeholder 2">
              <a:extLst>
                <a:ext uri="{FF2B5EF4-FFF2-40B4-BE49-F238E27FC236}">
                  <a16:creationId xmlns:a16="http://schemas.microsoft.com/office/drawing/2014/main" id="{33DFAF67-009C-43E3-879B-6AB3EDAF9995}"/>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Click Stream</a:t>
              </a:r>
            </a:p>
          </p:txBody>
        </p:sp>
        <p:sp>
          <p:nvSpPr>
            <p:cNvPr id="50" name="Oval 49">
              <a:extLst>
                <a:ext uri="{FF2B5EF4-FFF2-40B4-BE49-F238E27FC236}">
                  <a16:creationId xmlns:a16="http://schemas.microsoft.com/office/drawing/2014/main" id="{C19A2C3B-194A-4FFE-95DB-216EB6B6739C}"/>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1E64606-CD71-4FB9-B302-611EA726E109}"/>
              </a:ext>
              <a:ext uri="{C183D7F6-B498-43B3-948B-1728B52AA6E4}">
                <adec:decorative xmlns:adec="http://schemas.microsoft.com/office/drawing/2017/decorative" val="1"/>
              </a:ext>
            </a:extLst>
          </p:cNvPr>
          <p:cNvGrpSpPr/>
          <p:nvPr/>
        </p:nvGrpSpPr>
        <p:grpSpPr>
          <a:xfrm>
            <a:off x="9435956" y="2764792"/>
            <a:ext cx="1041062" cy="1041062"/>
            <a:chOff x="6558978" y="2206290"/>
            <a:chExt cx="1041062" cy="1041062"/>
          </a:xfrm>
        </p:grpSpPr>
        <p:sp>
          <p:nvSpPr>
            <p:cNvPr id="53" name="Content Placeholder 2">
              <a:extLst>
                <a:ext uri="{FF2B5EF4-FFF2-40B4-BE49-F238E27FC236}">
                  <a16:creationId xmlns:a16="http://schemas.microsoft.com/office/drawing/2014/main" id="{635B21DC-E11B-4B9C-835C-BB056708F14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SIEM</a:t>
              </a:r>
            </a:p>
          </p:txBody>
        </p:sp>
        <p:sp>
          <p:nvSpPr>
            <p:cNvPr id="54" name="Oval 53">
              <a:extLst>
                <a:ext uri="{FF2B5EF4-FFF2-40B4-BE49-F238E27FC236}">
                  <a16:creationId xmlns:a16="http://schemas.microsoft.com/office/drawing/2014/main" id="{67F6306F-80F4-41BC-AF90-60A952B7A2D8}"/>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1A529730-28FC-49AE-9F82-CD40A0D0CA4A}"/>
              </a:ext>
              <a:ext uri="{C183D7F6-B498-43B3-948B-1728B52AA6E4}">
                <adec:decorative xmlns:adec="http://schemas.microsoft.com/office/drawing/2017/decorative" val="1"/>
              </a:ext>
            </a:extLst>
          </p:cNvPr>
          <p:cNvGrpSpPr/>
          <p:nvPr/>
        </p:nvGrpSpPr>
        <p:grpSpPr>
          <a:xfrm>
            <a:off x="10236867" y="3942399"/>
            <a:ext cx="1041062" cy="1041062"/>
            <a:chOff x="6558978" y="2206290"/>
            <a:chExt cx="1041062" cy="1041062"/>
          </a:xfrm>
        </p:grpSpPr>
        <p:sp>
          <p:nvSpPr>
            <p:cNvPr id="56" name="Content Placeholder 2">
              <a:extLst>
                <a:ext uri="{FF2B5EF4-FFF2-40B4-BE49-F238E27FC236}">
                  <a16:creationId xmlns:a16="http://schemas.microsoft.com/office/drawing/2014/main" id="{2845EB4E-FEC0-420C-B006-D3F5086110FB}"/>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Security</a:t>
              </a:r>
            </a:p>
          </p:txBody>
        </p:sp>
        <p:sp>
          <p:nvSpPr>
            <p:cNvPr id="57" name="Oval 56">
              <a:extLst>
                <a:ext uri="{FF2B5EF4-FFF2-40B4-BE49-F238E27FC236}">
                  <a16:creationId xmlns:a16="http://schemas.microsoft.com/office/drawing/2014/main" id="{85FDDE28-B968-4375-A3D3-772CDAAB6BB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940DE60-E632-4C44-A48B-4300D974E412}"/>
              </a:ext>
              <a:ext uri="{C183D7F6-B498-43B3-948B-1728B52AA6E4}">
                <adec:decorative xmlns:adec="http://schemas.microsoft.com/office/drawing/2017/decorative" val="1"/>
              </a:ext>
            </a:extLst>
          </p:cNvPr>
          <p:cNvGrpSpPr/>
          <p:nvPr/>
        </p:nvGrpSpPr>
        <p:grpSpPr>
          <a:xfrm>
            <a:off x="10785951" y="5259409"/>
            <a:ext cx="1041062" cy="1041062"/>
            <a:chOff x="6558978" y="2206290"/>
            <a:chExt cx="1041062" cy="1041062"/>
          </a:xfrm>
        </p:grpSpPr>
        <p:sp>
          <p:nvSpPr>
            <p:cNvPr id="59" name="Content Placeholder 2">
              <a:extLst>
                <a:ext uri="{FF2B5EF4-FFF2-40B4-BE49-F238E27FC236}">
                  <a16:creationId xmlns:a16="http://schemas.microsoft.com/office/drawing/2014/main" id="{FB8DC1B7-F0D4-40FD-BDD5-DFAA97AAC37F}"/>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lang="en-US" sz="1100" dirty="0">
                  <a:solidFill>
                    <a:schemeClr val="tx1"/>
                  </a:solidFill>
                </a:rPr>
                <a:t>Historians</a:t>
              </a:r>
              <a:endParaRPr kumimoji="0" lang="en-US" sz="11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0" name="Oval 59">
              <a:extLst>
                <a:ext uri="{FF2B5EF4-FFF2-40B4-BE49-F238E27FC236}">
                  <a16:creationId xmlns:a16="http://schemas.microsoft.com/office/drawing/2014/main" id="{9F5DFB5E-231A-40E7-BC0B-526C0FFF309D}"/>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40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2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5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250"/>
                                  </p:stCondLst>
                                  <p:childTnLst>
                                    <p:animMotion origin="layout" path="M 0.075 0.02686 L -4.16667E-6 2.59259E-6 " pathEditMode="relative" rAng="0" ptsTypes="AA">
                                      <p:cBhvr>
                                        <p:cTn id="42" dur="500" fill="hold"/>
                                        <p:tgtEl>
                                          <p:spTgt spid="37"/>
                                        </p:tgtEl>
                                        <p:attrNameLst>
                                          <p:attrName>ppt_x</p:attrName>
                                          <p:attrName>ppt_y</p:attrName>
                                        </p:attrNameLst>
                                      </p:cBhvr>
                                      <p:rCtr x="-3750" y="-1250"/>
                                    </p:animMotion>
                                  </p:childTnLst>
                                </p:cTn>
                              </p:par>
                              <p:par>
                                <p:cTn id="43" presetID="64" presetClass="path" presetSubtype="0" accel="50000" decel="50000" fill="hold" nodeType="withEffect">
                                  <p:stCondLst>
                                    <p:cond delay="250"/>
                                  </p:stCondLst>
                                  <p:childTnLst>
                                    <p:animMotion origin="layout" path="M 0.06732 0.07592 L -4.16667E-6 2.96296E-6 " pathEditMode="relative" rAng="0" ptsTypes="AA">
                                      <p:cBhvr>
                                        <p:cTn id="44" dur="500" fill="hold"/>
                                        <p:tgtEl>
                                          <p:spTgt spid="34"/>
                                        </p:tgtEl>
                                        <p:attrNameLst>
                                          <p:attrName>ppt_x</p:attrName>
                                          <p:attrName>ppt_y</p:attrName>
                                        </p:attrNameLst>
                                      </p:cBhvr>
                                      <p:rCtr x="-3372" y="-3727"/>
                                    </p:animMotion>
                                  </p:childTnLst>
                                </p:cTn>
                              </p:par>
                              <p:par>
                                <p:cTn id="45" presetID="64" presetClass="path" presetSubtype="0" accel="50000" decel="50000" fill="hold" nodeType="withEffect">
                                  <p:stCondLst>
                                    <p:cond delay="250"/>
                                  </p:stCondLst>
                                  <p:childTnLst>
                                    <p:animMotion origin="layout" path="M 0.05951 0.09421 L -1.875E-6 2.96296E-6 " pathEditMode="relative" rAng="0" ptsTypes="AA">
                                      <p:cBhvr>
                                        <p:cTn id="46" dur="500" fill="hold"/>
                                        <p:tgtEl>
                                          <p:spTgt spid="31"/>
                                        </p:tgtEl>
                                        <p:attrNameLst>
                                          <p:attrName>ppt_x</p:attrName>
                                          <p:attrName>ppt_y</p:attrName>
                                        </p:attrNameLst>
                                      </p:cBhvr>
                                      <p:rCtr x="-3021" y="-4699"/>
                                    </p:animMotion>
                                  </p:childTnLst>
                                </p:cTn>
                              </p:par>
                              <p:par>
                                <p:cTn id="47" presetID="64" presetClass="path" presetSubtype="0" accel="50000" decel="50000" fill="hold" nodeType="withEffect">
                                  <p:stCondLst>
                                    <p:cond delay="250"/>
                                  </p:stCondLst>
                                  <p:childTnLst>
                                    <p:animMotion origin="layout" path="M 0.04037 0.13125 L -1.04167E-6 7.40741E-7 " pathEditMode="relative" rAng="0" ptsTypes="AA">
                                      <p:cBhvr>
                                        <p:cTn id="48" dur="500" fill="hold"/>
                                        <p:tgtEl>
                                          <p:spTgt spid="28"/>
                                        </p:tgtEl>
                                        <p:attrNameLst>
                                          <p:attrName>ppt_x</p:attrName>
                                          <p:attrName>ppt_y</p:attrName>
                                        </p:attrNameLst>
                                      </p:cBhvr>
                                      <p:rCtr x="-2031" y="-6597"/>
                                    </p:animMotion>
                                  </p:childTnLst>
                                </p:cTn>
                              </p:par>
                              <p:par>
                                <p:cTn id="49" presetID="64" presetClass="path" presetSubtype="0" accel="50000" decel="50000" fill="hold" nodeType="withEffect">
                                  <p:stCondLst>
                                    <p:cond delay="250"/>
                                  </p:stCondLst>
                                  <p:childTnLst>
                                    <p:animMotion origin="layout" path="M 0.01849 0.10672 L -3.75E-6 -3.7037E-7 " pathEditMode="relative" rAng="0" ptsTypes="AA">
                                      <p:cBhvr>
                                        <p:cTn id="50" dur="500" fill="hold"/>
                                        <p:tgtEl>
                                          <p:spTgt spid="25"/>
                                        </p:tgtEl>
                                        <p:attrNameLst>
                                          <p:attrName>ppt_x</p:attrName>
                                          <p:attrName>ppt_y</p:attrName>
                                        </p:attrNameLst>
                                      </p:cBhvr>
                                      <p:rCtr x="-924" y="-5278"/>
                                    </p:animMotion>
                                  </p:childTnLst>
                                </p:cTn>
                              </p:par>
                              <p:par>
                                <p:cTn id="51" presetID="64" presetClass="path" presetSubtype="0" accel="50000" decel="50000" fill="hold" nodeType="withEffect">
                                  <p:stCondLst>
                                    <p:cond delay="250"/>
                                  </p:stCondLst>
                                  <p:childTnLst>
                                    <p:animMotion origin="layout" path="M 0.00156 0.12315 L 1.04167E-6 -3.7037E-6 " pathEditMode="relative" rAng="0" ptsTypes="AA">
                                      <p:cBhvr>
                                        <p:cTn id="52" dur="500" fill="hold"/>
                                        <p:tgtEl>
                                          <p:spTgt spid="22"/>
                                        </p:tgtEl>
                                        <p:attrNameLst>
                                          <p:attrName>ppt_x</p:attrName>
                                          <p:attrName>ppt_y</p:attrName>
                                        </p:attrNameLst>
                                      </p:cBhvr>
                                      <p:rCtr x="-143" y="-6551"/>
                                    </p:animMotion>
                                  </p:childTnLst>
                                </p:cTn>
                              </p:par>
                              <p:par>
                                <p:cTn id="53" presetID="64" presetClass="path" presetSubtype="0" accel="50000" decel="50000" fill="hold" nodeType="withEffect">
                                  <p:stCondLst>
                                    <p:cond delay="250"/>
                                  </p:stCondLst>
                                  <p:childTnLst>
                                    <p:animMotion origin="layout" path="M -0.0181 0.13079 L 2.08333E-7 -4.07407E-6 " pathEditMode="relative" rAng="0" ptsTypes="AA">
                                      <p:cBhvr>
                                        <p:cTn id="54" dur="500" fill="hold"/>
                                        <p:tgtEl>
                                          <p:spTgt spid="41"/>
                                        </p:tgtEl>
                                        <p:attrNameLst>
                                          <p:attrName>ppt_x</p:attrName>
                                          <p:attrName>ppt_y</p:attrName>
                                        </p:attrNameLst>
                                      </p:cBhvr>
                                      <p:rCtr x="924" y="-6620"/>
                                    </p:animMotion>
                                  </p:childTnLst>
                                </p:cTn>
                              </p:par>
                              <p:par>
                                <p:cTn id="55" presetID="64" presetClass="path" presetSubtype="0" accel="50000" decel="50000" fill="hold" nodeType="withEffect">
                                  <p:stCondLst>
                                    <p:cond delay="250"/>
                                  </p:stCondLst>
                                  <p:childTnLst>
                                    <p:animMotion origin="layout" path="M -0.03515 0.12222 L -3.33333E-6 -2.96296E-6 " pathEditMode="relative" rAng="0" ptsTypes="AA">
                                      <p:cBhvr>
                                        <p:cTn id="56" dur="500" fill="hold"/>
                                        <p:tgtEl>
                                          <p:spTgt spid="46"/>
                                        </p:tgtEl>
                                        <p:attrNameLst>
                                          <p:attrName>ppt_x</p:attrName>
                                          <p:attrName>ppt_y</p:attrName>
                                        </p:attrNameLst>
                                      </p:cBhvr>
                                      <p:rCtr x="1745" y="-6157"/>
                                    </p:animMotion>
                                  </p:childTnLst>
                                </p:cTn>
                              </p:par>
                              <p:par>
                                <p:cTn id="57" presetID="64" presetClass="path" presetSubtype="0" accel="50000" decel="50000" fill="hold" nodeType="withEffect">
                                  <p:stCondLst>
                                    <p:cond delay="250"/>
                                  </p:stCondLst>
                                  <p:childTnLst>
                                    <p:animMotion origin="layout" path="M -0.05313 0.0875 L 1.45833E-6 -3.7037E-6 " pathEditMode="relative" rAng="0" ptsTypes="AA">
                                      <p:cBhvr>
                                        <p:cTn id="58" dur="500" fill="hold"/>
                                        <p:tgtEl>
                                          <p:spTgt spid="52"/>
                                        </p:tgtEl>
                                        <p:attrNameLst>
                                          <p:attrName>ppt_x</p:attrName>
                                          <p:attrName>ppt_y</p:attrName>
                                        </p:attrNameLst>
                                      </p:cBhvr>
                                      <p:rCtr x="2708" y="-4398"/>
                                    </p:animMotion>
                                  </p:childTnLst>
                                </p:cTn>
                              </p:par>
                              <p:par>
                                <p:cTn id="59" presetID="64" presetClass="path" presetSubtype="0" accel="50000" decel="50000" fill="hold" nodeType="withEffect">
                                  <p:stCondLst>
                                    <p:cond delay="250"/>
                                  </p:stCondLst>
                                  <p:childTnLst>
                                    <p:animMotion origin="layout" path="M -0.05521 0.0757 L -2.5E-6 2.22222E-6 " pathEditMode="relative" rAng="0" ptsTypes="AA">
                                      <p:cBhvr>
                                        <p:cTn id="60" dur="500" fill="hold"/>
                                        <p:tgtEl>
                                          <p:spTgt spid="55"/>
                                        </p:tgtEl>
                                        <p:attrNameLst>
                                          <p:attrName>ppt_x</p:attrName>
                                          <p:attrName>ppt_y</p:attrName>
                                        </p:attrNameLst>
                                      </p:cBhvr>
                                      <p:rCtr x="2786" y="-3681"/>
                                    </p:animMotion>
                                  </p:childTnLst>
                                </p:cTn>
                              </p:par>
                              <p:par>
                                <p:cTn id="61" presetID="64" presetClass="path" presetSubtype="0" accel="50000" decel="50000" fill="hold" nodeType="withEffect">
                                  <p:stCondLst>
                                    <p:cond delay="250"/>
                                  </p:stCondLst>
                                  <p:childTnLst>
                                    <p:animMotion origin="layout" path="M -0.0802 0.01945 L -3.33333E-6 2.96296E-6 " pathEditMode="relative" rAng="0" ptsTypes="AA">
                                      <p:cBhvr>
                                        <p:cTn id="62" dur="500" fill="hold"/>
                                        <p:tgtEl>
                                          <p:spTgt spid="58"/>
                                        </p:tgtEl>
                                        <p:attrNameLst>
                                          <p:attrName>ppt_x</p:attrName>
                                          <p:attrName>ppt_y</p:attrName>
                                        </p:attrNameLst>
                                      </p:cBhvr>
                                      <p:rCtr x="3997"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340D2-C832-4AAD-8EB4-0F13D423767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1376"/>
          <a:stretch/>
        </p:blipFill>
        <p:spPr>
          <a:xfrm>
            <a:off x="-6650693" y="-2351787"/>
            <a:ext cx="10694966" cy="11355710"/>
          </a:xfrm>
          <a:prstGeom prst="rect">
            <a:avLst/>
          </a:prstGeom>
        </p:spPr>
      </p:pic>
      <p:sp>
        <p:nvSpPr>
          <p:cNvPr id="62" name="Rectangle 61">
            <a:extLst>
              <a:ext uri="{FF2B5EF4-FFF2-40B4-BE49-F238E27FC236}">
                <a16:creationId xmlns:a16="http://schemas.microsoft.com/office/drawing/2014/main" id="{132395C8-1B6B-4CD7-A6BB-F6D47AF6B2BA}"/>
              </a:ext>
              <a:ext uri="{C183D7F6-B498-43B3-948B-1728B52AA6E4}">
                <adec:decorative xmlns:adec="http://schemas.microsoft.com/office/drawing/2017/decorative" val="1"/>
              </a:ext>
            </a:extLst>
          </p:cNvPr>
          <p:cNvSpPr/>
          <p:nvPr/>
        </p:nvSpPr>
        <p:spPr bwMode="auto">
          <a:xfrm>
            <a:off x="-6805319" y="-2662425"/>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 uri="{C183D7F6-B498-43B3-948B-1728B52AA6E4}">
                <adec:decorative xmlns:adec="http://schemas.microsoft.com/office/drawing/2017/decorative" val="1"/>
              </a:ext>
            </a:extLst>
          </p:cNvPr>
          <p:cNvSpPr/>
          <p:nvPr/>
        </p:nvSpPr>
        <p:spPr bwMode="auto">
          <a:xfrm>
            <a:off x="-6573908" y="-173573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Content Placeholder 2">
            <a:extLst>
              <a:ext uri="{FF2B5EF4-FFF2-40B4-BE49-F238E27FC236}">
                <a16:creationId xmlns:a16="http://schemas.microsoft.com/office/drawing/2014/main" id="{9E3BB702-64D2-4D45-A714-C0F756A81A3C}"/>
              </a:ext>
            </a:extLst>
          </p:cNvPr>
          <p:cNvSpPr txBox="1">
            <a:spLocks/>
          </p:cNvSpPr>
          <p:nvPr/>
        </p:nvSpPr>
        <p:spPr>
          <a:xfrm>
            <a:off x="6305233" y="2452609"/>
            <a:ext cx="4898476" cy="240065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1800" dirty="0">
                <a:solidFill>
                  <a:srgbClr val="50E6FF"/>
                </a:solidFill>
              </a:rPr>
              <a:t>Ways to break data silo</a:t>
            </a:r>
          </a:p>
          <a:p>
            <a:pPr>
              <a:spcBef>
                <a:spcPts val="0"/>
              </a:spcBef>
              <a:spcAft>
                <a:spcPts val="600"/>
              </a:spcAft>
              <a:defRPr/>
            </a:pPr>
            <a:r>
              <a:rPr lang="en-US" sz="1800" dirty="0">
                <a:solidFill>
                  <a:srgbClr val="50E6FF"/>
                </a:solidFill>
              </a:rPr>
              <a:t>Get real time insights </a:t>
            </a:r>
          </a:p>
          <a:p>
            <a:pPr>
              <a:spcBef>
                <a:spcPts val="0"/>
              </a:spcBef>
              <a:spcAft>
                <a:spcPts val="600"/>
              </a:spcAft>
              <a:defRPr/>
            </a:pPr>
            <a:r>
              <a:rPr lang="en-US" sz="1800" dirty="0">
                <a:solidFill>
                  <a:srgbClr val="50E6FF"/>
                </a:solidFill>
              </a:rPr>
              <a:t>Monitor health of systems, apps, devices…</a:t>
            </a:r>
          </a:p>
          <a:p>
            <a:pPr>
              <a:spcBef>
                <a:spcPts val="0"/>
              </a:spcBef>
              <a:spcAft>
                <a:spcPts val="600"/>
              </a:spcAft>
              <a:defRPr/>
            </a:pPr>
            <a:r>
              <a:rPr lang="en-US" sz="1800" dirty="0">
                <a:solidFill>
                  <a:srgbClr val="50E6FF"/>
                </a:solidFill>
              </a:rPr>
              <a:t>Identify trends and anomalies</a:t>
            </a:r>
          </a:p>
          <a:p>
            <a:pPr>
              <a:spcBef>
                <a:spcPts val="0"/>
              </a:spcBef>
              <a:spcAft>
                <a:spcPts val="600"/>
              </a:spcAft>
              <a:defRPr/>
            </a:pPr>
            <a:r>
              <a:rPr lang="en-US" sz="1800" dirty="0">
                <a:solidFill>
                  <a:srgbClr val="50E6FF"/>
                </a:solidFill>
              </a:rPr>
              <a:t>Perform root case analysis</a:t>
            </a:r>
          </a:p>
          <a:p>
            <a:pPr>
              <a:spcBef>
                <a:spcPts val="0"/>
              </a:spcBef>
              <a:spcAft>
                <a:spcPts val="600"/>
              </a:spcAft>
              <a:defRPr/>
            </a:pPr>
            <a:r>
              <a:rPr lang="en-US" sz="1800" dirty="0">
                <a:solidFill>
                  <a:srgbClr val="50E6FF"/>
                </a:solidFill>
              </a:rPr>
              <a:t>Scale + Performance + Price</a:t>
            </a:r>
          </a:p>
          <a:p>
            <a:pPr>
              <a:spcBef>
                <a:spcPts val="0"/>
              </a:spcBef>
              <a:spcAft>
                <a:spcPts val="600"/>
              </a:spcAft>
              <a:defRPr/>
            </a:pPr>
            <a:endParaRPr lang="en-US" sz="1800" dirty="0">
              <a:solidFill>
                <a:srgbClr val="000000"/>
              </a:solidFill>
            </a:endParaRPr>
          </a:p>
        </p:txBody>
      </p:sp>
      <p:sp>
        <p:nvSpPr>
          <p:cNvPr id="6" name="Title 1">
            <a:extLst>
              <a:ext uri="{FF2B5EF4-FFF2-40B4-BE49-F238E27FC236}">
                <a16:creationId xmlns:a16="http://schemas.microsoft.com/office/drawing/2014/main" id="{635A4FBD-FAB0-4247-99E5-429AF7B99A8F}"/>
              </a:ext>
            </a:extLst>
          </p:cNvPr>
          <p:cNvSpPr txBox="1">
            <a:spLocks noGrp="1"/>
          </p:cNvSpPr>
          <p:nvPr>
            <p:ph type="title" idx="4294967295"/>
          </p:nvPr>
        </p:nvSpPr>
        <p:spPr>
          <a:xfrm>
            <a:off x="5957120" y="457200"/>
            <a:ext cx="3017520"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a:rPr>
              <a:t>What are</a:t>
            </a:r>
            <a:br>
              <a:rPr kumimoji="0" lang="en-US" sz="3600" b="0" i="0" u="none" strike="noStrike" kern="1200" cap="none" spc="-50" normalizeH="0" baseline="0" noProof="0" dirty="0">
                <a:ln w="3175">
                  <a:noFill/>
                </a:ln>
                <a:solidFill>
                  <a:schemeClr val="tx1"/>
                </a:solidFill>
                <a:effectLst/>
                <a:uLnTx/>
                <a:uFillTx/>
                <a:latin typeface="+mj-lt"/>
                <a:ea typeface="+mn-ea"/>
                <a:cs typeface="Segoe UI"/>
              </a:rPr>
            </a:br>
            <a:r>
              <a:rPr kumimoji="0" lang="en-US" sz="3600" b="0" i="0" u="none" strike="noStrike" kern="1200" cap="none" spc="-50" normalizeH="0" baseline="0" noProof="0" dirty="0">
                <a:ln w="3175">
                  <a:noFill/>
                </a:ln>
                <a:solidFill>
                  <a:schemeClr val="tx1"/>
                </a:solidFill>
                <a:effectLst/>
                <a:uLnTx/>
                <a:uFillTx/>
                <a:latin typeface="+mj-lt"/>
                <a:ea typeface="+mn-ea"/>
                <a:cs typeface="Segoe UI"/>
              </a:rPr>
              <a:t>customers</a:t>
            </a:r>
            <a:br>
              <a:rPr kumimoji="0" lang="en-US" sz="3600" b="0" i="0" u="none" strike="noStrike" kern="1200" cap="none" spc="-50" normalizeH="0" baseline="0" noProof="0" dirty="0">
                <a:ln w="3175">
                  <a:noFill/>
                </a:ln>
                <a:solidFill>
                  <a:schemeClr val="tx1"/>
                </a:solidFill>
                <a:effectLst/>
                <a:uLnTx/>
                <a:uFillTx/>
                <a:latin typeface="+mj-lt"/>
                <a:ea typeface="+mn-ea"/>
                <a:cs typeface="Segoe UI"/>
              </a:rPr>
            </a:br>
            <a:r>
              <a:rPr kumimoji="0" lang="en-US" sz="3600" b="0" i="0" u="none" strike="noStrike" kern="1200" cap="none" spc="-50" normalizeH="0" baseline="0" noProof="0" dirty="0">
                <a:ln w="3175">
                  <a:noFill/>
                </a:ln>
                <a:solidFill>
                  <a:schemeClr val="tx1"/>
                </a:solidFill>
                <a:effectLst/>
                <a:uLnTx/>
                <a:uFillTx/>
                <a:latin typeface="+mj-lt"/>
                <a:ea typeface="+mn-ea"/>
                <a:cs typeface="Segoe UI"/>
              </a:rPr>
              <a:t>looking for? </a:t>
            </a:r>
            <a:endPar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75639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Showing digital transformation cycle and QR code for Satya's article on digital transformation. ">
            <a:extLst>
              <a:ext uri="{FF2B5EF4-FFF2-40B4-BE49-F238E27FC236}">
                <a16:creationId xmlns:a16="http://schemas.microsoft.com/office/drawing/2014/main" id="{1BDFCF03-AFBE-4D41-8E74-9CD06E64D7C4}"/>
              </a:ext>
            </a:extLst>
          </p:cNvPr>
          <p:cNvSpPr/>
          <p:nvPr/>
        </p:nvSpPr>
        <p:spPr bwMode="auto">
          <a:xfrm>
            <a:off x="0" y="3429000"/>
            <a:ext cx="12192000" cy="3429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idx="4294967295"/>
          </p:nvPr>
        </p:nvSpPr>
        <p:spPr>
          <a:xfrm>
            <a:off x="1174750" y="457200"/>
            <a:ext cx="11017250" cy="554038"/>
          </a:xfrm>
        </p:spPr>
        <p:txBody>
          <a:bodyPr/>
          <a:lstStyle/>
          <a:p>
            <a:r>
              <a:rPr lang="en-US" dirty="0"/>
              <a:t>The Digital Transformation</a:t>
            </a:r>
          </a:p>
        </p:txBody>
      </p:sp>
      <p:sp>
        <p:nvSpPr>
          <p:cNvPr id="6" name="Text Placeholder 5"/>
          <p:cNvSpPr>
            <a:spLocks noGrp="1"/>
          </p:cNvSpPr>
          <p:nvPr>
            <p:ph type="body" sz="quarter" idx="4294967295"/>
          </p:nvPr>
        </p:nvSpPr>
        <p:spPr>
          <a:xfrm>
            <a:off x="2579427" y="1485900"/>
            <a:ext cx="8724830" cy="1107996"/>
          </a:xfrm>
        </p:spPr>
        <p:txBody>
          <a:bodyPr/>
          <a:lstStyle/>
          <a:p>
            <a:pPr marL="0" indent="0">
              <a:buNone/>
            </a:pPr>
            <a:r>
              <a:rPr lang="en-US" sz="2400" dirty="0"/>
              <a:t>digital feedback loops that help you better engage with your </a:t>
            </a:r>
            <a:r>
              <a:rPr lang="en-US" sz="2400" b="1" dirty="0">
                <a:solidFill>
                  <a:schemeClr val="accent2"/>
                </a:solidFill>
              </a:rPr>
              <a:t>customers</a:t>
            </a:r>
            <a:r>
              <a:rPr lang="en-US" sz="2400" dirty="0">
                <a:solidFill>
                  <a:schemeClr val="accent2"/>
                </a:solidFill>
              </a:rPr>
              <a:t>,</a:t>
            </a:r>
            <a:r>
              <a:rPr lang="en-US" sz="2400" dirty="0"/>
              <a:t> empower your </a:t>
            </a:r>
            <a:r>
              <a:rPr lang="en-US" sz="2400" b="1" dirty="0">
                <a:solidFill>
                  <a:schemeClr val="accent2"/>
                </a:solidFill>
              </a:rPr>
              <a:t>employees</a:t>
            </a:r>
            <a:r>
              <a:rPr lang="en-US" sz="2400" dirty="0"/>
              <a:t>, optimize your </a:t>
            </a:r>
            <a:r>
              <a:rPr lang="en-US" sz="2400" b="1" dirty="0">
                <a:solidFill>
                  <a:schemeClr val="accent2"/>
                </a:solidFill>
              </a:rPr>
              <a:t>operations</a:t>
            </a:r>
            <a:r>
              <a:rPr lang="en-US" sz="2400" dirty="0"/>
              <a:t>, and reinvent </a:t>
            </a:r>
            <a:r>
              <a:rPr lang="en-US" sz="2400" b="1" dirty="0">
                <a:solidFill>
                  <a:schemeClr val="accent2"/>
                </a:solidFill>
              </a:rPr>
              <a:t>products and business models</a:t>
            </a:r>
          </a:p>
        </p:txBody>
      </p:sp>
      <p:pic>
        <p:nvPicPr>
          <p:cNvPr id="3" name="Picture 2" descr="QR Code for ADX">
            <a:extLst>
              <a:ext uri="{FF2B5EF4-FFF2-40B4-BE49-F238E27FC236}">
                <a16:creationId xmlns:a16="http://schemas.microsoft.com/office/drawing/2014/main" id="{9597CB3F-3C35-49E4-9932-FEE8F3E4E1C4}"/>
              </a:ext>
            </a:extLst>
          </p:cNvPr>
          <p:cNvPicPr>
            <a:picLocks noChangeAspect="1"/>
          </p:cNvPicPr>
          <p:nvPr/>
        </p:nvPicPr>
        <p:blipFill>
          <a:blip r:embed="rId3"/>
          <a:stretch>
            <a:fillRect/>
          </a:stretch>
        </p:blipFill>
        <p:spPr>
          <a:xfrm>
            <a:off x="8550971" y="4009025"/>
            <a:ext cx="1782610" cy="1782610"/>
          </a:xfrm>
          <a:prstGeom prst="rect">
            <a:avLst/>
          </a:prstGeom>
        </p:spPr>
      </p:pic>
      <p:sp>
        <p:nvSpPr>
          <p:cNvPr id="4" name="Rectangle 3">
            <a:extLst>
              <a:ext uri="{FF2B5EF4-FFF2-40B4-BE49-F238E27FC236}">
                <a16:creationId xmlns:a16="http://schemas.microsoft.com/office/drawing/2014/main" id="{F96DAB65-F5DF-479C-8877-AD05B66484EC}"/>
              </a:ext>
            </a:extLst>
          </p:cNvPr>
          <p:cNvSpPr/>
          <p:nvPr/>
        </p:nvSpPr>
        <p:spPr>
          <a:xfrm>
            <a:off x="8032421" y="5791635"/>
            <a:ext cx="3576967" cy="523220"/>
          </a:xfrm>
          <a:prstGeom prst="rect">
            <a:avLst/>
          </a:prstGeom>
        </p:spPr>
        <p:txBody>
          <a:bodyPr wrap="square">
            <a:spAutoFit/>
          </a:bodyPr>
          <a:lstStyle/>
          <a:p>
            <a:pPr defTabSz="914192">
              <a:defRPr/>
            </a:pPr>
            <a:r>
              <a:rPr lang="en-US" sz="1400" dirty="0">
                <a:solidFill>
                  <a:srgbClr val="1A1A1A"/>
                </a:solidFill>
                <a:hlinkClick r:id="rId4"/>
              </a:rPr>
              <a:t>https://www.linkedin.com/pulse/digital-transformation-satya-nadella/</a:t>
            </a:r>
            <a:endParaRPr lang="en-US" sz="1400" dirty="0">
              <a:solidFill>
                <a:srgbClr val="1A1A1A"/>
              </a:solidFill>
            </a:endParaRPr>
          </a:p>
        </p:txBody>
      </p:sp>
      <p:pic>
        <p:nvPicPr>
          <p:cNvPr id="7" name="Picture 6" descr="picture showing digital transformation ">
            <a:extLst>
              <a:ext uri="{FF2B5EF4-FFF2-40B4-BE49-F238E27FC236}">
                <a16:creationId xmlns:a16="http://schemas.microsoft.com/office/drawing/2014/main" id="{CE181492-3C15-4234-BE75-3CACA67B3650}"/>
              </a:ext>
            </a:extLst>
          </p:cNvPr>
          <p:cNvPicPr>
            <a:picLocks noChangeAspect="1"/>
          </p:cNvPicPr>
          <p:nvPr/>
        </p:nvPicPr>
        <p:blipFill rotWithShape="1">
          <a:blip r:embed="rId5"/>
          <a:srcRect l="8883" t="5651" r="7668" b="15237"/>
          <a:stretch/>
        </p:blipFill>
        <p:spPr>
          <a:xfrm>
            <a:off x="730975" y="3758164"/>
            <a:ext cx="5266197" cy="270100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7BC819-8ED9-4706-B47F-312A34D869F7}"/>
              </a:ext>
            </a:extLst>
          </p:cNvPr>
          <p:cNvSpPr txBox="1"/>
          <p:nvPr/>
        </p:nvSpPr>
        <p:spPr>
          <a:xfrm>
            <a:off x="9153681" y="2806201"/>
            <a:ext cx="1125308" cy="307777"/>
          </a:xfrm>
          <a:prstGeom prst="rect">
            <a:avLst/>
          </a:prstGeom>
          <a:noFill/>
        </p:spPr>
        <p:txBody>
          <a:bodyPr wrap="none" lIns="0" tIns="0" rIns="0" bIns="0" rtlCol="0">
            <a:spAutoFit/>
          </a:bodyPr>
          <a:lstStyle/>
          <a:p>
            <a:pPr algn="l"/>
            <a:r>
              <a:rPr lang="en-US" sz="2000" dirty="0">
                <a:solidFill>
                  <a:schemeClr val="accent2"/>
                </a:solidFill>
              </a:rPr>
              <a:t>S. Nadella</a:t>
            </a:r>
          </a:p>
        </p:txBody>
      </p:sp>
      <p:sp>
        <p:nvSpPr>
          <p:cNvPr id="8" name="TextBox 7">
            <a:extLst>
              <a:ext uri="{FF2B5EF4-FFF2-40B4-BE49-F238E27FC236}">
                <a16:creationId xmlns:a16="http://schemas.microsoft.com/office/drawing/2014/main" id="{91079718-12DF-4D95-83D7-1296A15FE246}"/>
              </a:ext>
            </a:extLst>
          </p:cNvPr>
          <p:cNvSpPr txBox="1"/>
          <p:nvPr/>
        </p:nvSpPr>
        <p:spPr>
          <a:xfrm>
            <a:off x="2055304" y="1168301"/>
            <a:ext cx="464871" cy="1477328"/>
          </a:xfrm>
          <a:prstGeom prst="rect">
            <a:avLst/>
          </a:prstGeom>
          <a:noFill/>
        </p:spPr>
        <p:txBody>
          <a:bodyPr wrap="none" lIns="0" tIns="0" rIns="0" bIns="0" rtlCol="0">
            <a:spAutoFit/>
          </a:bodyPr>
          <a:lstStyle/>
          <a:p>
            <a:pPr algn="l"/>
            <a:r>
              <a:rPr lang="en-US" sz="9600" dirty="0">
                <a:solidFill>
                  <a:schemeClr val="accent1">
                    <a:lumMod val="50000"/>
                  </a:schemeClr>
                </a:solidFill>
              </a:rPr>
              <a:t>“</a:t>
            </a:r>
          </a:p>
        </p:txBody>
      </p:sp>
      <p:sp>
        <p:nvSpPr>
          <p:cNvPr id="10" name="TextBox 9">
            <a:extLst>
              <a:ext uri="{FF2B5EF4-FFF2-40B4-BE49-F238E27FC236}">
                <a16:creationId xmlns:a16="http://schemas.microsoft.com/office/drawing/2014/main" id="{D54D4914-B593-4F9E-BF7B-F06222F2916E}"/>
              </a:ext>
            </a:extLst>
          </p:cNvPr>
          <p:cNvSpPr txBox="1"/>
          <p:nvPr/>
        </p:nvSpPr>
        <p:spPr>
          <a:xfrm>
            <a:off x="10333581" y="1968740"/>
            <a:ext cx="457448" cy="1477328"/>
          </a:xfrm>
          <a:prstGeom prst="rect">
            <a:avLst/>
          </a:prstGeom>
          <a:noFill/>
        </p:spPr>
        <p:txBody>
          <a:bodyPr wrap="square" lIns="0" tIns="0" rIns="0" bIns="0" rtlCol="0">
            <a:spAutoFit/>
          </a:bodyPr>
          <a:lstStyle/>
          <a:p>
            <a:pPr algn="l"/>
            <a:r>
              <a:rPr lang="en-US" sz="9600" dirty="0">
                <a:solidFill>
                  <a:schemeClr val="accent1">
                    <a:lumMod val="50000"/>
                  </a:schemeClr>
                </a:solidFill>
              </a:rPr>
              <a:t>“</a:t>
            </a:r>
          </a:p>
        </p:txBody>
      </p:sp>
      <p:grpSp>
        <p:nvGrpSpPr>
          <p:cNvPr id="11" name="Group 10">
            <a:extLst>
              <a:ext uri="{FF2B5EF4-FFF2-40B4-BE49-F238E27FC236}">
                <a16:creationId xmlns:a16="http://schemas.microsoft.com/office/drawing/2014/main" id="{AEFBA507-E878-4D03-A1B8-365E74D8F3C4}"/>
              </a:ext>
              <a:ext uri="{C183D7F6-B498-43B3-948B-1728B52AA6E4}">
                <adec:decorative xmlns:adec="http://schemas.microsoft.com/office/drawing/2017/decorative" val="1"/>
              </a:ext>
            </a:extLst>
          </p:cNvPr>
          <p:cNvGrpSpPr/>
          <p:nvPr/>
        </p:nvGrpSpPr>
        <p:grpSpPr>
          <a:xfrm>
            <a:off x="654333" y="1550134"/>
            <a:ext cx="1141165" cy="1147570"/>
            <a:chOff x="3223201" y="3531073"/>
            <a:chExt cx="1141165" cy="1147570"/>
          </a:xfrm>
        </p:grpSpPr>
        <p:sp>
          <p:nvSpPr>
            <p:cNvPr id="12" name="Oval 11">
              <a:extLst>
                <a:ext uri="{FF2B5EF4-FFF2-40B4-BE49-F238E27FC236}">
                  <a16:creationId xmlns:a16="http://schemas.microsoft.com/office/drawing/2014/main" id="{D5369063-5979-497D-9EE0-370A6479C905}"/>
                </a:ext>
              </a:extLst>
            </p:cNvPr>
            <p:cNvSpPr/>
            <p:nvPr/>
          </p:nvSpPr>
          <p:spPr bwMode="auto">
            <a:xfrm>
              <a:off x="3223201" y="3531073"/>
              <a:ext cx="1141165" cy="114757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grpSp>
          <p:nvGrpSpPr>
            <p:cNvPr id="14" name="Group 252">
              <a:extLst>
                <a:ext uri="{FF2B5EF4-FFF2-40B4-BE49-F238E27FC236}">
                  <a16:creationId xmlns:a16="http://schemas.microsoft.com/office/drawing/2014/main" id="{AAC99450-E0FD-4CA2-A8D6-7EC5E476F194}"/>
                </a:ext>
              </a:extLst>
            </p:cNvPr>
            <p:cNvGrpSpPr>
              <a:grpSpLocks noChangeAspect="1"/>
            </p:cNvGrpSpPr>
            <p:nvPr/>
          </p:nvGrpSpPr>
          <p:grpSpPr bwMode="auto">
            <a:xfrm>
              <a:off x="3505652" y="3816727"/>
              <a:ext cx="576262" cy="576262"/>
              <a:chOff x="410" y="2777"/>
              <a:chExt cx="312" cy="312"/>
            </a:xfrm>
          </p:grpSpPr>
          <p:sp>
            <p:nvSpPr>
              <p:cNvPr id="15" name="Oval 253">
                <a:extLst>
                  <a:ext uri="{FF2B5EF4-FFF2-40B4-BE49-F238E27FC236}">
                    <a16:creationId xmlns:a16="http://schemas.microsoft.com/office/drawing/2014/main" id="{3B0C4F17-38B3-4956-8941-7116F1875089}"/>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6" name="Oval 254">
                <a:extLst>
                  <a:ext uri="{FF2B5EF4-FFF2-40B4-BE49-F238E27FC236}">
                    <a16:creationId xmlns:a16="http://schemas.microsoft.com/office/drawing/2014/main" id="{24FABD9A-9F13-4A02-8419-9991847E0007}"/>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8" name="Oval 255">
                <a:extLst>
                  <a:ext uri="{FF2B5EF4-FFF2-40B4-BE49-F238E27FC236}">
                    <a16:creationId xmlns:a16="http://schemas.microsoft.com/office/drawing/2014/main" id="{52FF77ED-C747-4980-931C-B4E66C6DF260}"/>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9" name="Oval 256">
                <a:extLst>
                  <a:ext uri="{FF2B5EF4-FFF2-40B4-BE49-F238E27FC236}">
                    <a16:creationId xmlns:a16="http://schemas.microsoft.com/office/drawing/2014/main" id="{14444DB6-3477-461B-A59B-720F05F1ED52}"/>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0" name="Oval 257">
                <a:extLst>
                  <a:ext uri="{FF2B5EF4-FFF2-40B4-BE49-F238E27FC236}">
                    <a16:creationId xmlns:a16="http://schemas.microsoft.com/office/drawing/2014/main" id="{F10F3AB2-CCF5-48DA-B575-4621ECB09EE1}"/>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1" name="Oval 258">
                <a:extLst>
                  <a:ext uri="{FF2B5EF4-FFF2-40B4-BE49-F238E27FC236}">
                    <a16:creationId xmlns:a16="http://schemas.microsoft.com/office/drawing/2014/main" id="{1BEE3447-FC9D-42F8-8FA8-3C106D33D3BC}"/>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2" name="Oval 259">
                <a:extLst>
                  <a:ext uri="{FF2B5EF4-FFF2-40B4-BE49-F238E27FC236}">
                    <a16:creationId xmlns:a16="http://schemas.microsoft.com/office/drawing/2014/main" id="{A2F7966D-E363-49F1-A5FE-49BC7802C8E9}"/>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3" name="Oval 260">
                <a:extLst>
                  <a:ext uri="{FF2B5EF4-FFF2-40B4-BE49-F238E27FC236}">
                    <a16:creationId xmlns:a16="http://schemas.microsoft.com/office/drawing/2014/main" id="{255784A5-6544-470B-B3B8-C0C48F86A3E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4" name="Oval 261">
                <a:extLst>
                  <a:ext uri="{FF2B5EF4-FFF2-40B4-BE49-F238E27FC236}">
                    <a16:creationId xmlns:a16="http://schemas.microsoft.com/office/drawing/2014/main" id="{D51DD032-CEDF-4D05-B349-37FD43D57914}"/>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5" name="Oval 262">
                <a:extLst>
                  <a:ext uri="{FF2B5EF4-FFF2-40B4-BE49-F238E27FC236}">
                    <a16:creationId xmlns:a16="http://schemas.microsoft.com/office/drawing/2014/main" id="{B41F2431-4A3A-4872-86B3-356206F5822D}"/>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6" name="Oval 263">
                <a:extLst>
                  <a:ext uri="{FF2B5EF4-FFF2-40B4-BE49-F238E27FC236}">
                    <a16:creationId xmlns:a16="http://schemas.microsoft.com/office/drawing/2014/main" id="{B8F12F0E-3CEA-4C12-88F8-6E2EDA8265AB}"/>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7" name="Oval 264">
                <a:extLst>
                  <a:ext uri="{FF2B5EF4-FFF2-40B4-BE49-F238E27FC236}">
                    <a16:creationId xmlns:a16="http://schemas.microsoft.com/office/drawing/2014/main" id="{81EF69AE-62D3-4040-9F27-2071CEB84603}"/>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8" name="Oval 265">
                <a:extLst>
                  <a:ext uri="{FF2B5EF4-FFF2-40B4-BE49-F238E27FC236}">
                    <a16:creationId xmlns:a16="http://schemas.microsoft.com/office/drawing/2014/main" id="{F0DDEFE3-2983-4930-A4E0-3E7B1F5C36FC}"/>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9" name="Oval 266">
                <a:extLst>
                  <a:ext uri="{FF2B5EF4-FFF2-40B4-BE49-F238E27FC236}">
                    <a16:creationId xmlns:a16="http://schemas.microsoft.com/office/drawing/2014/main" id="{FA5355D2-0A0C-4369-9BB5-1036FA779798}"/>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0" name="Oval 267">
                <a:extLst>
                  <a:ext uri="{FF2B5EF4-FFF2-40B4-BE49-F238E27FC236}">
                    <a16:creationId xmlns:a16="http://schemas.microsoft.com/office/drawing/2014/main" id="{00C818A6-1241-446B-AA3A-4EE8206F62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1" name="Oval 268">
                <a:extLst>
                  <a:ext uri="{FF2B5EF4-FFF2-40B4-BE49-F238E27FC236}">
                    <a16:creationId xmlns:a16="http://schemas.microsoft.com/office/drawing/2014/main" id="{394D564F-2F5B-421C-A81B-41816F9E0CAD}"/>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2" name="Oval 269">
                <a:extLst>
                  <a:ext uri="{FF2B5EF4-FFF2-40B4-BE49-F238E27FC236}">
                    <a16:creationId xmlns:a16="http://schemas.microsoft.com/office/drawing/2014/main" id="{CBFCA859-F507-4D6F-A253-2FB64FA22D86}"/>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3" name="Oval 270">
                <a:extLst>
                  <a:ext uri="{FF2B5EF4-FFF2-40B4-BE49-F238E27FC236}">
                    <a16:creationId xmlns:a16="http://schemas.microsoft.com/office/drawing/2014/main" id="{7ABD39F5-CB1F-4488-80A2-8E0EE2140B9D}"/>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4" name="Oval 271">
                <a:extLst>
                  <a:ext uri="{FF2B5EF4-FFF2-40B4-BE49-F238E27FC236}">
                    <a16:creationId xmlns:a16="http://schemas.microsoft.com/office/drawing/2014/main" id="{B16F4443-C462-464D-8108-BF47E77BAD5C}"/>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5" name="Oval 272">
                <a:extLst>
                  <a:ext uri="{FF2B5EF4-FFF2-40B4-BE49-F238E27FC236}">
                    <a16:creationId xmlns:a16="http://schemas.microsoft.com/office/drawing/2014/main" id="{C819F3F5-19A3-4C3D-AEBC-5558CA8E082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73">
                <a:extLst>
                  <a:ext uri="{FF2B5EF4-FFF2-40B4-BE49-F238E27FC236}">
                    <a16:creationId xmlns:a16="http://schemas.microsoft.com/office/drawing/2014/main" id="{5457FA32-FA31-4C12-9512-A516C9651AED}"/>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74">
                <a:extLst>
                  <a:ext uri="{FF2B5EF4-FFF2-40B4-BE49-F238E27FC236}">
                    <a16:creationId xmlns:a16="http://schemas.microsoft.com/office/drawing/2014/main" id="{CBABF152-02C0-46F1-898E-FFE5849104A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75">
                <a:extLst>
                  <a:ext uri="{FF2B5EF4-FFF2-40B4-BE49-F238E27FC236}">
                    <a16:creationId xmlns:a16="http://schemas.microsoft.com/office/drawing/2014/main" id="{C6349A89-5309-4668-B78E-90EAB3FF4100}"/>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76">
                <a:extLst>
                  <a:ext uri="{FF2B5EF4-FFF2-40B4-BE49-F238E27FC236}">
                    <a16:creationId xmlns:a16="http://schemas.microsoft.com/office/drawing/2014/main" id="{D7FDD594-E35E-4647-8639-CA0584513687}"/>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77">
                <a:extLst>
                  <a:ext uri="{FF2B5EF4-FFF2-40B4-BE49-F238E27FC236}">
                    <a16:creationId xmlns:a16="http://schemas.microsoft.com/office/drawing/2014/main" id="{553EB923-88A8-4B6F-8EEB-F676F92CA51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78">
                <a:extLst>
                  <a:ext uri="{FF2B5EF4-FFF2-40B4-BE49-F238E27FC236}">
                    <a16:creationId xmlns:a16="http://schemas.microsoft.com/office/drawing/2014/main" id="{3367AC90-B67B-41E5-ADE4-BA68557F4D8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79">
                <a:extLst>
                  <a:ext uri="{FF2B5EF4-FFF2-40B4-BE49-F238E27FC236}">
                    <a16:creationId xmlns:a16="http://schemas.microsoft.com/office/drawing/2014/main" id="{4E1189B8-0E95-48E7-9E02-C75B8B1004EC}"/>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80">
                <a:extLst>
                  <a:ext uri="{FF2B5EF4-FFF2-40B4-BE49-F238E27FC236}">
                    <a16:creationId xmlns:a16="http://schemas.microsoft.com/office/drawing/2014/main" id="{CF0CAAC2-A2FF-427C-8151-3E78476E9391}"/>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81">
                <a:extLst>
                  <a:ext uri="{FF2B5EF4-FFF2-40B4-BE49-F238E27FC236}">
                    <a16:creationId xmlns:a16="http://schemas.microsoft.com/office/drawing/2014/main" id="{BB0080FA-428E-411B-87D9-A955DE1C1AC9}"/>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82">
                <a:extLst>
                  <a:ext uri="{FF2B5EF4-FFF2-40B4-BE49-F238E27FC236}">
                    <a16:creationId xmlns:a16="http://schemas.microsoft.com/office/drawing/2014/main" id="{B320B232-B9B6-470E-A147-CC3C4502858B}"/>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83">
                <a:extLst>
                  <a:ext uri="{FF2B5EF4-FFF2-40B4-BE49-F238E27FC236}">
                    <a16:creationId xmlns:a16="http://schemas.microsoft.com/office/drawing/2014/main" id="{64943448-E1EB-4F1B-9AF0-6B047CC06506}"/>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84">
                <a:extLst>
                  <a:ext uri="{FF2B5EF4-FFF2-40B4-BE49-F238E27FC236}">
                    <a16:creationId xmlns:a16="http://schemas.microsoft.com/office/drawing/2014/main" id="{FCBB83B0-D9DE-4A64-A4B1-97BC54729FB9}"/>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85">
                <a:extLst>
                  <a:ext uri="{FF2B5EF4-FFF2-40B4-BE49-F238E27FC236}">
                    <a16:creationId xmlns:a16="http://schemas.microsoft.com/office/drawing/2014/main" id="{B6DB1509-F087-41C2-B5C3-D8FB149464A2}"/>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86">
                <a:extLst>
                  <a:ext uri="{FF2B5EF4-FFF2-40B4-BE49-F238E27FC236}">
                    <a16:creationId xmlns:a16="http://schemas.microsoft.com/office/drawing/2014/main" id="{6CBD19B0-E590-4BF7-BD77-668B96AC670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87">
                <a:extLst>
                  <a:ext uri="{FF2B5EF4-FFF2-40B4-BE49-F238E27FC236}">
                    <a16:creationId xmlns:a16="http://schemas.microsoft.com/office/drawing/2014/main" id="{8E31C9C0-AAD2-46D4-9316-BF6AC7533A6F}"/>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88">
                <a:extLst>
                  <a:ext uri="{FF2B5EF4-FFF2-40B4-BE49-F238E27FC236}">
                    <a16:creationId xmlns:a16="http://schemas.microsoft.com/office/drawing/2014/main" id="{0AC927DC-3A09-4133-9190-794053C64E2B}"/>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457442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descr="Showing different logs types that qualify as big data">
            <a:extLst>
              <a:ext uri="{FF2B5EF4-FFF2-40B4-BE49-F238E27FC236}">
                <a16:creationId xmlns:a16="http://schemas.microsoft.com/office/drawing/2014/main" id="{7EAFA6F5-A194-464C-A7EC-012011A5C376}"/>
              </a:ext>
            </a:extLst>
          </p:cNvPr>
          <p:cNvGrpSpPr/>
          <p:nvPr/>
        </p:nvGrpSpPr>
        <p:grpSpPr>
          <a:xfrm>
            <a:off x="1679168" y="2198542"/>
            <a:ext cx="7839479" cy="3585163"/>
            <a:chOff x="1679168" y="2198542"/>
            <a:chExt cx="8041094" cy="3585163"/>
          </a:xfrm>
        </p:grpSpPr>
        <p:sp>
          <p:nvSpPr>
            <p:cNvPr id="8" name="Rectangle 7">
              <a:extLst>
                <a:ext uri="{FF2B5EF4-FFF2-40B4-BE49-F238E27FC236}">
                  <a16:creationId xmlns:a16="http://schemas.microsoft.com/office/drawing/2014/main" id="{C04D4029-8370-4FB6-80B2-8B76BBCD2650}"/>
                </a:ext>
              </a:extLst>
            </p:cNvPr>
            <p:cNvSpPr/>
            <p:nvPr/>
          </p:nvSpPr>
          <p:spPr bwMode="auto">
            <a:xfrm>
              <a:off x="1679168" y="2198542"/>
              <a:ext cx="8041094" cy="3585163"/>
            </a:xfrm>
            <a:prstGeom prst="rect">
              <a:avLst/>
            </a:prstGeom>
            <a:solidFill>
              <a:schemeClr val="accent1"/>
            </a:solidFill>
            <a:ln w="15875">
              <a:gradFill flip="none" rotWithShape="1">
                <a:gsLst>
                  <a:gs pos="44000">
                    <a:schemeClr val="tx1">
                      <a:alpha val="0"/>
                    </a:schemeClr>
                  </a:gs>
                  <a:gs pos="75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6EE8183-DCC1-4914-8DC5-7F0B979C8DBC}"/>
                </a:ext>
              </a:extLst>
            </p:cNvPr>
            <p:cNvSpPr txBox="1"/>
            <p:nvPr/>
          </p:nvSpPr>
          <p:spPr>
            <a:xfrm>
              <a:off x="8140868" y="2364902"/>
              <a:ext cx="1175505" cy="369332"/>
            </a:xfrm>
            <a:prstGeom prst="rect">
              <a:avLst/>
            </a:prstGeom>
            <a:noFill/>
          </p:spPr>
          <p:txBody>
            <a:bodyPr wrap="square" lIns="0" tIns="0" rIns="0" bIns="0" rtlCol="0">
              <a:spAutoFit/>
            </a:bodyPr>
            <a:lstStyle/>
            <a:p>
              <a:pPr defTabSz="914192"/>
              <a:r>
                <a:rPr lang="en-US" sz="2400" dirty="0" err="1">
                  <a:solidFill>
                    <a:srgbClr val="FFFFFF"/>
                  </a:solidFill>
                  <a:latin typeface="Segoe UI"/>
                </a:rPr>
                <a:t>BigData</a:t>
              </a:r>
              <a:endParaRPr lang="en-US" sz="2400" dirty="0">
                <a:solidFill>
                  <a:srgbClr val="FFFFFF"/>
                </a:solidFill>
                <a:latin typeface="Segoe UI"/>
              </a:endParaRPr>
            </a:p>
          </p:txBody>
        </p:sp>
        <p:grpSp>
          <p:nvGrpSpPr>
            <p:cNvPr id="92" name="Group 91">
              <a:extLst>
                <a:ext uri="{FF2B5EF4-FFF2-40B4-BE49-F238E27FC236}">
                  <a16:creationId xmlns:a16="http://schemas.microsoft.com/office/drawing/2014/main" id="{504569D5-358C-4858-BCF6-8737A5FA0BF2}"/>
                </a:ext>
              </a:extLst>
            </p:cNvPr>
            <p:cNvGrpSpPr/>
            <p:nvPr/>
          </p:nvGrpSpPr>
          <p:grpSpPr>
            <a:xfrm>
              <a:off x="2156967" y="2360132"/>
              <a:ext cx="7437763" cy="3287343"/>
              <a:chOff x="2156967" y="2360132"/>
              <a:chExt cx="7437763" cy="3287343"/>
            </a:xfrm>
          </p:grpSpPr>
          <p:sp>
            <p:nvSpPr>
              <p:cNvPr id="47" name="TextBox 46">
                <a:extLst>
                  <a:ext uri="{FF2B5EF4-FFF2-40B4-BE49-F238E27FC236}">
                    <a16:creationId xmlns:a16="http://schemas.microsoft.com/office/drawing/2014/main" id="{FA802A65-4210-41A9-A9D3-208497157C5A}"/>
                  </a:ext>
                </a:extLst>
              </p:cNvPr>
              <p:cNvSpPr txBox="1"/>
              <p:nvPr/>
            </p:nvSpPr>
            <p:spPr>
              <a:xfrm>
                <a:off x="8127912" y="3102291"/>
                <a:ext cx="1466818" cy="2545184"/>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Log files</a:t>
                </a:r>
              </a:p>
              <a:p>
                <a:pPr defTabSz="914192">
                  <a:lnSpc>
                    <a:spcPct val="150000"/>
                  </a:lnSpc>
                </a:pPr>
                <a:r>
                  <a:rPr lang="en-US" sz="1400" dirty="0">
                    <a:solidFill>
                      <a:srgbClr val="FFFFFF"/>
                    </a:solidFill>
                    <a:latin typeface="Segoe UI"/>
                  </a:rPr>
                  <a:t>Spatial &amp; GPS coordinates</a:t>
                </a:r>
              </a:p>
              <a:p>
                <a:pPr defTabSz="914192">
                  <a:lnSpc>
                    <a:spcPct val="150000"/>
                  </a:lnSpc>
                </a:pPr>
                <a:r>
                  <a:rPr lang="en-US" sz="1400" dirty="0">
                    <a:solidFill>
                      <a:srgbClr val="FFFFFF"/>
                    </a:solidFill>
                    <a:latin typeface="Segoe UI"/>
                  </a:rPr>
                  <a:t>Data market feeds</a:t>
                </a:r>
              </a:p>
              <a:p>
                <a:pPr defTabSz="914192">
                  <a:lnSpc>
                    <a:spcPct val="150000"/>
                  </a:lnSpc>
                </a:pPr>
                <a:r>
                  <a:rPr lang="en-US" sz="1400" dirty="0" err="1">
                    <a:solidFill>
                      <a:srgbClr val="FFFFFF"/>
                    </a:solidFill>
                    <a:latin typeface="Segoe UI"/>
                  </a:rPr>
                  <a:t>eGov</a:t>
                </a:r>
                <a:r>
                  <a:rPr lang="en-US" sz="1400" dirty="0">
                    <a:solidFill>
                      <a:srgbClr val="FFFFFF"/>
                    </a:solidFill>
                    <a:latin typeface="Segoe UI"/>
                  </a:rPr>
                  <a:t> feeds</a:t>
                </a:r>
              </a:p>
              <a:p>
                <a:pPr defTabSz="914192">
                  <a:lnSpc>
                    <a:spcPct val="150000"/>
                  </a:lnSpc>
                </a:pPr>
                <a:r>
                  <a:rPr lang="en-US" sz="1400" dirty="0">
                    <a:solidFill>
                      <a:srgbClr val="FFFFFF"/>
                    </a:solidFill>
                    <a:latin typeface="Segoe UI"/>
                  </a:rPr>
                  <a:t>Weather</a:t>
                </a:r>
              </a:p>
              <a:p>
                <a:pPr defTabSz="914192">
                  <a:lnSpc>
                    <a:spcPct val="150000"/>
                  </a:lnSpc>
                </a:pPr>
                <a:r>
                  <a:rPr lang="en-US" sz="1400" dirty="0">
                    <a:solidFill>
                      <a:srgbClr val="FFFFFF"/>
                    </a:solidFill>
                    <a:latin typeface="Segoe UI"/>
                  </a:rPr>
                  <a:t>Text/image</a:t>
                </a:r>
              </a:p>
              <a:p>
                <a:pPr defTabSz="914192">
                  <a:lnSpc>
                    <a:spcPct val="150000"/>
                  </a:lnSpc>
                </a:pPr>
                <a:endParaRPr lang="en-US" sz="1400" dirty="0">
                  <a:solidFill>
                    <a:srgbClr val="FFFFFF"/>
                  </a:solidFill>
                  <a:latin typeface="Segoe UI"/>
                </a:endParaRPr>
              </a:p>
            </p:txBody>
          </p:sp>
          <p:sp>
            <p:nvSpPr>
              <p:cNvPr id="44" name="TextBox 43">
                <a:extLst>
                  <a:ext uri="{FF2B5EF4-FFF2-40B4-BE49-F238E27FC236}">
                    <a16:creationId xmlns:a16="http://schemas.microsoft.com/office/drawing/2014/main" id="{F419CFAE-C02C-4076-9EE5-38151FF78438}"/>
                  </a:ext>
                </a:extLst>
              </p:cNvPr>
              <p:cNvSpPr txBox="1"/>
              <p:nvPr/>
            </p:nvSpPr>
            <p:spPr>
              <a:xfrm>
                <a:off x="2156967" y="2360132"/>
                <a:ext cx="1088745"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Click streams</a:t>
                </a:r>
              </a:p>
              <a:p>
                <a:pPr defTabSz="914192">
                  <a:lnSpc>
                    <a:spcPct val="150000"/>
                  </a:lnSpc>
                </a:pPr>
                <a:r>
                  <a:rPr lang="en-US" sz="1400" dirty="0">
                    <a:solidFill>
                      <a:srgbClr val="FFFFFF"/>
                    </a:solidFill>
                    <a:latin typeface="Segoe UI"/>
                  </a:rPr>
                  <a:t>Wikis, Blogs</a:t>
                </a:r>
              </a:p>
            </p:txBody>
          </p:sp>
          <p:sp>
            <p:nvSpPr>
              <p:cNvPr id="45" name="TextBox 44">
                <a:extLst>
                  <a:ext uri="{FF2B5EF4-FFF2-40B4-BE49-F238E27FC236}">
                    <a16:creationId xmlns:a16="http://schemas.microsoft.com/office/drawing/2014/main" id="{719B5DF0-7F20-4254-B9F1-FA7F4CB0E616}"/>
                  </a:ext>
                </a:extLst>
              </p:cNvPr>
              <p:cNvSpPr txBox="1"/>
              <p:nvPr/>
            </p:nvSpPr>
            <p:spPr>
              <a:xfrm>
                <a:off x="3778458" y="2360132"/>
                <a:ext cx="112801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Sensors/RFID/ Devices</a:t>
                </a:r>
              </a:p>
            </p:txBody>
          </p:sp>
          <p:sp>
            <p:nvSpPr>
              <p:cNvPr id="46" name="TextBox 45">
                <a:extLst>
                  <a:ext uri="{FF2B5EF4-FFF2-40B4-BE49-F238E27FC236}">
                    <a16:creationId xmlns:a16="http://schemas.microsoft.com/office/drawing/2014/main" id="{EC0384BD-FD88-4729-9D3A-715267F95EEF}"/>
                  </a:ext>
                </a:extLst>
              </p:cNvPr>
              <p:cNvSpPr txBox="1"/>
              <p:nvPr/>
            </p:nvSpPr>
            <p:spPr>
              <a:xfrm>
                <a:off x="5319660" y="2360132"/>
                <a:ext cx="148965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Social Sentiment</a:t>
                </a:r>
              </a:p>
              <a:p>
                <a:pPr defTabSz="914192">
                  <a:lnSpc>
                    <a:spcPct val="150000"/>
                  </a:lnSpc>
                </a:pPr>
                <a:r>
                  <a:rPr lang="en-US" sz="1400" dirty="0">
                    <a:solidFill>
                      <a:srgbClr val="FFFFFF"/>
                    </a:solidFill>
                    <a:latin typeface="Segoe UI"/>
                  </a:rPr>
                  <a:t>Audio/Video</a:t>
                </a:r>
              </a:p>
            </p:txBody>
          </p:sp>
        </p:grpSp>
      </p:grpSp>
      <p:grpSp>
        <p:nvGrpSpPr>
          <p:cNvPr id="98" name="Group 97">
            <a:extLst>
              <a:ext uri="{FF2B5EF4-FFF2-40B4-BE49-F238E27FC236}">
                <a16:creationId xmlns:a16="http://schemas.microsoft.com/office/drawing/2014/main" id="{9A52F0FE-EB49-46CC-B501-31C589BEA434}"/>
              </a:ext>
              <a:ext uri="{C183D7F6-B498-43B3-948B-1728B52AA6E4}">
                <adec:decorative xmlns:adec="http://schemas.microsoft.com/office/drawing/2017/decorative" val="1"/>
              </a:ext>
            </a:extLst>
          </p:cNvPr>
          <p:cNvGrpSpPr/>
          <p:nvPr/>
        </p:nvGrpSpPr>
        <p:grpSpPr>
          <a:xfrm>
            <a:off x="9097702" y="1767138"/>
            <a:ext cx="860102" cy="860102"/>
            <a:chOff x="9290212" y="1767138"/>
            <a:chExt cx="860102" cy="860102"/>
          </a:xfrm>
        </p:grpSpPr>
        <p:sp>
          <p:nvSpPr>
            <p:cNvPr id="74" name="Content Placeholder 2">
              <a:extLst>
                <a:ext uri="{FF2B5EF4-FFF2-40B4-BE49-F238E27FC236}">
                  <a16:creationId xmlns:a16="http://schemas.microsoft.com/office/drawing/2014/main" id="{5523FC17-0C8B-48BA-A605-B8006E78A42E}"/>
                </a:ext>
              </a:extLst>
            </p:cNvPr>
            <p:cNvSpPr txBox="1">
              <a:spLocks/>
            </p:cNvSpPr>
            <p:nvPr/>
          </p:nvSpPr>
          <p:spPr>
            <a:xfrm>
              <a:off x="9342535" y="1819461"/>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5" name="Oval 74">
              <a:extLst>
                <a:ext uri="{FF2B5EF4-FFF2-40B4-BE49-F238E27FC236}">
                  <a16:creationId xmlns:a16="http://schemas.microsoft.com/office/drawing/2014/main" id="{C5653359-638B-498C-8470-399A1C032638}"/>
                </a:ext>
              </a:extLst>
            </p:cNvPr>
            <p:cNvSpPr/>
            <p:nvPr/>
          </p:nvSpPr>
          <p:spPr bwMode="auto">
            <a:xfrm>
              <a:off x="9290212" y="1767138"/>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descr="A picture containing icon&#10;&#10;Description automatically generated">
              <a:extLst>
                <a:ext uri="{FF2B5EF4-FFF2-40B4-BE49-F238E27FC236}">
                  <a16:creationId xmlns:a16="http://schemas.microsoft.com/office/drawing/2014/main" id="{9F17E1E2-9F3C-4E5C-8D57-92A4440AB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942" y="1970204"/>
              <a:ext cx="378214" cy="378922"/>
            </a:xfrm>
            <a:prstGeom prst="rect">
              <a:avLst/>
            </a:prstGeom>
          </p:spPr>
        </p:pic>
      </p:grpSp>
      <p:grpSp>
        <p:nvGrpSpPr>
          <p:cNvPr id="96" name="Group 95" descr="Showing different types of web logs ">
            <a:extLst>
              <a:ext uri="{FF2B5EF4-FFF2-40B4-BE49-F238E27FC236}">
                <a16:creationId xmlns:a16="http://schemas.microsoft.com/office/drawing/2014/main" id="{5337A1B1-80BE-48A1-9377-F841A86E41C5}"/>
              </a:ext>
            </a:extLst>
          </p:cNvPr>
          <p:cNvGrpSpPr/>
          <p:nvPr/>
        </p:nvGrpSpPr>
        <p:grpSpPr>
          <a:xfrm>
            <a:off x="1679167" y="3262984"/>
            <a:ext cx="5756097" cy="2520719"/>
            <a:chOff x="1679167" y="3262984"/>
            <a:chExt cx="5756097" cy="2520719"/>
          </a:xfrm>
        </p:grpSpPr>
        <p:sp>
          <p:nvSpPr>
            <p:cNvPr id="6" name="Rectangle 5">
              <a:extLst>
                <a:ext uri="{FF2B5EF4-FFF2-40B4-BE49-F238E27FC236}">
                  <a16:creationId xmlns:a16="http://schemas.microsoft.com/office/drawing/2014/main" id="{0251E5C9-8728-4BC9-9652-120E1D0E9B8F}"/>
                </a:ext>
              </a:extLst>
            </p:cNvPr>
            <p:cNvSpPr/>
            <p:nvPr/>
          </p:nvSpPr>
          <p:spPr bwMode="auto">
            <a:xfrm>
              <a:off x="1679167" y="3262984"/>
              <a:ext cx="5756097" cy="2520719"/>
            </a:xfrm>
            <a:prstGeom prst="rect">
              <a:avLst/>
            </a:prstGeom>
            <a:solidFill>
              <a:schemeClr val="accent1">
                <a:lumMod val="50000"/>
              </a:schemeClr>
            </a:solidFill>
            <a:ln w="15875">
              <a:gradFill flip="none" rotWithShape="1">
                <a:gsLst>
                  <a:gs pos="51000">
                    <a:schemeClr val="tx1">
                      <a:alpha val="0"/>
                    </a:schemeClr>
                  </a:gs>
                  <a:gs pos="78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CEA6BE1B-3959-43AB-A506-90C85F483F98}"/>
                </a:ext>
              </a:extLst>
            </p:cNvPr>
            <p:cNvSpPr txBox="1"/>
            <p:nvPr/>
          </p:nvSpPr>
          <p:spPr>
            <a:xfrm>
              <a:off x="5880142" y="3537322"/>
              <a:ext cx="1179540"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Web 2.0</a:t>
              </a:r>
            </a:p>
          </p:txBody>
        </p:sp>
        <p:grpSp>
          <p:nvGrpSpPr>
            <p:cNvPr id="93" name="Group 92">
              <a:extLst>
                <a:ext uri="{FF2B5EF4-FFF2-40B4-BE49-F238E27FC236}">
                  <a16:creationId xmlns:a16="http://schemas.microsoft.com/office/drawing/2014/main" id="{5031A632-D92F-4B85-8C1C-DB5D9B4AF903}"/>
                </a:ext>
              </a:extLst>
            </p:cNvPr>
            <p:cNvGrpSpPr/>
            <p:nvPr/>
          </p:nvGrpSpPr>
          <p:grpSpPr>
            <a:xfrm>
              <a:off x="2031219" y="3372287"/>
              <a:ext cx="5202318" cy="2103068"/>
              <a:chOff x="2031219" y="3372287"/>
              <a:chExt cx="5202318" cy="2103068"/>
            </a:xfrm>
          </p:grpSpPr>
          <p:sp>
            <p:nvSpPr>
              <p:cNvPr id="39" name="TextBox 38">
                <a:extLst>
                  <a:ext uri="{FF2B5EF4-FFF2-40B4-BE49-F238E27FC236}">
                    <a16:creationId xmlns:a16="http://schemas.microsoft.com/office/drawing/2014/main" id="{72D77269-79F4-4D05-B999-DBAB6CCD7E23}"/>
                  </a:ext>
                </a:extLst>
              </p:cNvPr>
              <p:cNvSpPr txBox="1"/>
              <p:nvPr/>
            </p:nvSpPr>
            <p:spPr>
              <a:xfrm>
                <a:off x="2031219"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Advertising</a:t>
                </a:r>
              </a:p>
              <a:p>
                <a:pPr defTabSz="914192">
                  <a:lnSpc>
                    <a:spcPct val="150000"/>
                  </a:lnSpc>
                </a:pPr>
                <a:r>
                  <a:rPr lang="en-US" sz="1400" dirty="0">
                    <a:solidFill>
                      <a:srgbClr val="FFFFFF"/>
                    </a:solidFill>
                    <a:latin typeface="Segoe UI"/>
                  </a:rPr>
                  <a:t>Mobile</a:t>
                </a:r>
              </a:p>
            </p:txBody>
          </p:sp>
          <p:sp>
            <p:nvSpPr>
              <p:cNvPr id="40" name="TextBox 39">
                <a:extLst>
                  <a:ext uri="{FF2B5EF4-FFF2-40B4-BE49-F238E27FC236}">
                    <a16:creationId xmlns:a16="http://schemas.microsoft.com/office/drawing/2014/main" id="{EAF7DB9D-59C8-4F13-BC87-74789C704B32}"/>
                  </a:ext>
                </a:extLst>
              </p:cNvPr>
              <p:cNvSpPr txBox="1"/>
              <p:nvPr/>
            </p:nvSpPr>
            <p:spPr>
              <a:xfrm>
                <a:off x="3435603"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Collaboration</a:t>
                </a:r>
              </a:p>
              <a:p>
                <a:pPr defTabSz="914192">
                  <a:lnSpc>
                    <a:spcPct val="150000"/>
                  </a:lnSpc>
                </a:pPr>
                <a:r>
                  <a:rPr lang="en-US" sz="1400" dirty="0">
                    <a:solidFill>
                      <a:srgbClr val="FFFFFF"/>
                    </a:solidFill>
                    <a:latin typeface="Segoe UI"/>
                  </a:rPr>
                  <a:t>eCommerce</a:t>
                </a:r>
              </a:p>
            </p:txBody>
          </p:sp>
          <p:sp>
            <p:nvSpPr>
              <p:cNvPr id="43" name="TextBox 42">
                <a:extLst>
                  <a:ext uri="{FF2B5EF4-FFF2-40B4-BE49-F238E27FC236}">
                    <a16:creationId xmlns:a16="http://schemas.microsoft.com/office/drawing/2014/main" id="{AA5C61C1-D27E-4011-B8A0-D2A6F6CF269D}"/>
                  </a:ext>
                </a:extLst>
              </p:cNvPr>
              <p:cNvSpPr txBox="1"/>
              <p:nvPr/>
            </p:nvSpPr>
            <p:spPr>
              <a:xfrm>
                <a:off x="5749989" y="4222833"/>
                <a:ext cx="1483548" cy="125252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Web logs</a:t>
                </a:r>
              </a:p>
              <a:p>
                <a:pPr defTabSz="914192">
                  <a:lnSpc>
                    <a:spcPct val="150000"/>
                  </a:lnSpc>
                </a:pPr>
                <a:r>
                  <a:rPr lang="en-US" sz="1400" dirty="0">
                    <a:solidFill>
                      <a:srgbClr val="FFFFFF"/>
                    </a:solidFill>
                    <a:latin typeface="Segoe UI"/>
                  </a:rPr>
                  <a:t>Digital Marketing</a:t>
                </a:r>
              </a:p>
              <a:p>
                <a:pPr defTabSz="914192">
                  <a:lnSpc>
                    <a:spcPct val="150000"/>
                  </a:lnSpc>
                </a:pPr>
                <a:r>
                  <a:rPr lang="en-US" sz="1400" dirty="0">
                    <a:solidFill>
                      <a:srgbClr val="FFFFFF"/>
                    </a:solidFill>
                    <a:latin typeface="Segoe UI"/>
                  </a:rPr>
                  <a:t>Search Marketing </a:t>
                </a:r>
              </a:p>
              <a:p>
                <a:pPr defTabSz="914192">
                  <a:lnSpc>
                    <a:spcPct val="150000"/>
                  </a:lnSpc>
                </a:pPr>
                <a:r>
                  <a:rPr lang="en-US" sz="1400" dirty="0">
                    <a:solidFill>
                      <a:srgbClr val="FFFFFF"/>
                    </a:solidFill>
                    <a:latin typeface="Segoe UI"/>
                  </a:rPr>
                  <a:t>Recommendations</a:t>
                </a:r>
              </a:p>
            </p:txBody>
          </p:sp>
        </p:grpSp>
      </p:grpSp>
      <p:sp>
        <p:nvSpPr>
          <p:cNvPr id="2" name="Title 1"/>
          <p:cNvSpPr>
            <a:spLocks noGrp="1"/>
          </p:cNvSpPr>
          <p:nvPr>
            <p:ph type="title"/>
          </p:nvPr>
        </p:nvSpPr>
        <p:spPr/>
        <p:txBody>
          <a:bodyPr>
            <a:noAutofit/>
          </a:bodyPr>
          <a:lstStyle/>
          <a:p>
            <a:r>
              <a:rPr lang="en-US" dirty="0"/>
              <a:t>Big Data in Modern Business Environment </a:t>
            </a:r>
          </a:p>
        </p:txBody>
      </p:sp>
      <p:cxnSp>
        <p:nvCxnSpPr>
          <p:cNvPr id="16" name="Straight Arrow Connector 15">
            <a:extLst>
              <a:ext uri="{FF2B5EF4-FFF2-40B4-BE49-F238E27FC236}">
                <a16:creationId xmlns:a16="http://schemas.microsoft.com/office/drawing/2014/main" id="{396F546A-098D-4616-9DC5-3114586A7CD1}"/>
              </a:ext>
              <a:ext uri="{C183D7F6-B498-43B3-948B-1728B52AA6E4}">
                <adec:decorative xmlns:adec="http://schemas.microsoft.com/office/drawing/2017/decorative" val="1"/>
              </a:ext>
            </a:extLst>
          </p:cNvPr>
          <p:cNvCxnSpPr>
            <a:cxnSpLocks/>
          </p:cNvCxnSpPr>
          <p:nvPr/>
        </p:nvCxnSpPr>
        <p:spPr>
          <a:xfrm flipV="1">
            <a:off x="1540080" y="2279671"/>
            <a:ext cx="0" cy="3622361"/>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50395D-AD91-4F0B-A049-BFCFC31BEB09}"/>
              </a:ext>
              <a:ext uri="{C183D7F6-B498-43B3-948B-1728B52AA6E4}">
                <adec:decorative xmlns:adec="http://schemas.microsoft.com/office/drawing/2017/decorative" val="1"/>
              </a:ext>
            </a:extLst>
          </p:cNvPr>
          <p:cNvCxnSpPr>
            <a:cxnSpLocks/>
          </p:cNvCxnSpPr>
          <p:nvPr/>
        </p:nvCxnSpPr>
        <p:spPr>
          <a:xfrm>
            <a:off x="1552987" y="5902031"/>
            <a:ext cx="8126952"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0194B0E-B662-4B93-B460-569CA26ADDB2}"/>
              </a:ext>
            </a:extLst>
          </p:cNvPr>
          <p:cNvSpPr txBox="1"/>
          <p:nvPr/>
        </p:nvSpPr>
        <p:spPr>
          <a:xfrm>
            <a:off x="455911" y="5599064"/>
            <a:ext cx="922062" cy="215420"/>
          </a:xfrm>
          <a:prstGeom prst="rect">
            <a:avLst/>
          </a:prstGeom>
          <a:noFill/>
        </p:spPr>
        <p:txBody>
          <a:bodyPr wrap="square" lIns="0" tIns="0" rIns="0" bIns="0" rtlCol="0">
            <a:spAutoFit/>
          </a:bodyPr>
          <a:lstStyle/>
          <a:p>
            <a:pPr algn="r" defTabSz="914192"/>
            <a:r>
              <a:rPr lang="en-US" sz="1400">
                <a:solidFill>
                  <a:schemeClr val="accent2"/>
                </a:solidFill>
                <a:latin typeface="Segoe UI"/>
              </a:rPr>
              <a:t>Megabytes</a:t>
            </a:r>
          </a:p>
        </p:txBody>
      </p:sp>
      <p:sp>
        <p:nvSpPr>
          <p:cNvPr id="33" name="TextBox 32">
            <a:extLst>
              <a:ext uri="{FF2B5EF4-FFF2-40B4-BE49-F238E27FC236}">
                <a16:creationId xmlns:a16="http://schemas.microsoft.com/office/drawing/2014/main" id="{287E2685-2407-44D0-9238-C1112377C3A3}"/>
              </a:ext>
            </a:extLst>
          </p:cNvPr>
          <p:cNvSpPr txBox="1"/>
          <p:nvPr/>
        </p:nvSpPr>
        <p:spPr>
          <a:xfrm>
            <a:off x="455911" y="4578049"/>
            <a:ext cx="922062" cy="215444"/>
          </a:xfrm>
          <a:prstGeom prst="rect">
            <a:avLst/>
          </a:prstGeom>
          <a:noFill/>
        </p:spPr>
        <p:txBody>
          <a:bodyPr wrap="square" lIns="0" tIns="0" rIns="0" bIns="0" rtlCol="0">
            <a:spAutoFit/>
          </a:bodyPr>
          <a:lstStyle/>
          <a:p>
            <a:pPr algn="r" defTabSz="914192"/>
            <a:r>
              <a:rPr lang="en-US" sz="1400">
                <a:solidFill>
                  <a:schemeClr val="accent2"/>
                </a:solidFill>
                <a:latin typeface="Segoe UI"/>
              </a:rPr>
              <a:t>Gigabytes</a:t>
            </a:r>
          </a:p>
        </p:txBody>
      </p:sp>
      <p:sp>
        <p:nvSpPr>
          <p:cNvPr id="34" name="TextBox 33">
            <a:extLst>
              <a:ext uri="{FF2B5EF4-FFF2-40B4-BE49-F238E27FC236}">
                <a16:creationId xmlns:a16="http://schemas.microsoft.com/office/drawing/2014/main" id="{E5602D50-7941-4F31-BA79-BEFE8201C6BE}"/>
              </a:ext>
            </a:extLst>
          </p:cNvPr>
          <p:cNvSpPr txBox="1"/>
          <p:nvPr/>
        </p:nvSpPr>
        <p:spPr>
          <a:xfrm>
            <a:off x="455911" y="3557035"/>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Terabytes</a:t>
            </a:r>
          </a:p>
        </p:txBody>
      </p:sp>
      <p:sp>
        <p:nvSpPr>
          <p:cNvPr id="35" name="TextBox 34">
            <a:extLst>
              <a:ext uri="{FF2B5EF4-FFF2-40B4-BE49-F238E27FC236}">
                <a16:creationId xmlns:a16="http://schemas.microsoft.com/office/drawing/2014/main" id="{B4DC2C03-0267-4F14-BE7F-361B68390A2A}"/>
              </a:ext>
            </a:extLst>
          </p:cNvPr>
          <p:cNvSpPr txBox="1"/>
          <p:nvPr/>
        </p:nvSpPr>
        <p:spPr>
          <a:xfrm>
            <a:off x="455911" y="2536020"/>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Petabytes</a:t>
            </a:r>
          </a:p>
        </p:txBody>
      </p:sp>
      <p:sp>
        <p:nvSpPr>
          <p:cNvPr id="36" name="TextBox 35">
            <a:extLst>
              <a:ext uri="{FF2B5EF4-FFF2-40B4-BE49-F238E27FC236}">
                <a16:creationId xmlns:a16="http://schemas.microsoft.com/office/drawing/2014/main" id="{9CBB42DD-4CE8-4CFA-8021-A4404EF0E0BC}"/>
              </a:ext>
            </a:extLst>
          </p:cNvPr>
          <p:cNvSpPr txBox="1"/>
          <p:nvPr/>
        </p:nvSpPr>
        <p:spPr>
          <a:xfrm>
            <a:off x="1793687" y="6021246"/>
            <a:ext cx="4302313" cy="215444"/>
          </a:xfrm>
          <a:prstGeom prst="rect">
            <a:avLst/>
          </a:prstGeom>
          <a:noFill/>
        </p:spPr>
        <p:txBody>
          <a:bodyPr wrap="square" lIns="0" tIns="0" rIns="0" bIns="0" rtlCol="0">
            <a:spAutoFit/>
          </a:bodyPr>
          <a:lstStyle/>
          <a:p>
            <a:pPr defTabSz="914192"/>
            <a:r>
              <a:rPr lang="en-US" sz="1400" dirty="0">
                <a:solidFill>
                  <a:schemeClr val="accent2"/>
                </a:solidFill>
                <a:latin typeface="Segoe UI"/>
              </a:rPr>
              <a:t>Data Complexity: Velocity, Variety </a:t>
            </a:r>
          </a:p>
        </p:txBody>
      </p:sp>
      <p:sp>
        <p:nvSpPr>
          <p:cNvPr id="4" name="Rectangle 3" descr="Showing different type of CRM/ERP logs">
            <a:extLst>
              <a:ext uri="{FF2B5EF4-FFF2-40B4-BE49-F238E27FC236}">
                <a16:creationId xmlns:a16="http://schemas.microsoft.com/office/drawing/2014/main" id="{09D9C444-72BD-4F47-9AE5-10B98E278E5F}"/>
              </a:ext>
            </a:extLst>
          </p:cNvPr>
          <p:cNvSpPr/>
          <p:nvPr/>
        </p:nvSpPr>
        <p:spPr bwMode="auto">
          <a:xfrm>
            <a:off x="1677876" y="4131013"/>
            <a:ext cx="3543398" cy="1652691"/>
          </a:xfrm>
          <a:prstGeom prst="rect">
            <a:avLst/>
          </a:prstGeom>
          <a:solidFill>
            <a:schemeClr val="bg1"/>
          </a:solidFill>
          <a:ln w="15875">
            <a:gradFill flip="none" rotWithShape="1">
              <a:gsLst>
                <a:gs pos="40000">
                  <a:schemeClr val="tx1">
                    <a:alpha val="2000"/>
                  </a:schemeClr>
                </a:gs>
                <a:gs pos="77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AC7CC2A8-D965-433E-8D47-88F03A82411D}"/>
              </a:ext>
            </a:extLst>
          </p:cNvPr>
          <p:cNvSpPr txBox="1"/>
          <p:nvPr/>
        </p:nvSpPr>
        <p:spPr>
          <a:xfrm>
            <a:off x="3472016" y="4329399"/>
            <a:ext cx="1310279"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ERP/CRM</a:t>
            </a:r>
          </a:p>
        </p:txBody>
      </p:sp>
      <p:grpSp>
        <p:nvGrpSpPr>
          <p:cNvPr id="94" name="Group 93">
            <a:extLst>
              <a:ext uri="{FF2B5EF4-FFF2-40B4-BE49-F238E27FC236}">
                <a16:creationId xmlns:a16="http://schemas.microsoft.com/office/drawing/2014/main" id="{D9790EA8-D652-46F5-835E-D32147D38569}"/>
              </a:ext>
              <a:ext uri="{C183D7F6-B498-43B3-948B-1728B52AA6E4}">
                <adec:decorative xmlns:adec="http://schemas.microsoft.com/office/drawing/2017/decorative" val="1"/>
              </a:ext>
            </a:extLst>
          </p:cNvPr>
          <p:cNvGrpSpPr/>
          <p:nvPr/>
        </p:nvGrpSpPr>
        <p:grpSpPr>
          <a:xfrm>
            <a:off x="1910008" y="4724333"/>
            <a:ext cx="3029153" cy="929357"/>
            <a:chOff x="1910008" y="4724333"/>
            <a:chExt cx="3029153" cy="929357"/>
          </a:xfrm>
        </p:grpSpPr>
        <p:sp>
          <p:nvSpPr>
            <p:cNvPr id="37" name="TextBox 36">
              <a:extLst>
                <a:ext uri="{FF2B5EF4-FFF2-40B4-BE49-F238E27FC236}">
                  <a16:creationId xmlns:a16="http://schemas.microsoft.com/office/drawing/2014/main" id="{CB9E00EC-1222-4E78-B4D1-D17713B96CA5}"/>
                </a:ext>
              </a:extLst>
            </p:cNvPr>
            <p:cNvSpPr txBox="1"/>
            <p:nvPr/>
          </p:nvSpPr>
          <p:spPr>
            <a:xfrm>
              <a:off x="1910008" y="4724333"/>
              <a:ext cx="1088746" cy="929357"/>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Payables </a:t>
              </a:r>
            </a:p>
            <a:p>
              <a:pPr defTabSz="914192">
                <a:lnSpc>
                  <a:spcPct val="150000"/>
                </a:lnSpc>
              </a:pPr>
              <a:r>
                <a:rPr lang="en-US" sz="1400" dirty="0">
                  <a:solidFill>
                    <a:srgbClr val="FFFFFF"/>
                  </a:solidFill>
                  <a:latin typeface="Segoe UI"/>
                </a:rPr>
                <a:t>Payroll</a:t>
              </a:r>
            </a:p>
            <a:p>
              <a:pPr defTabSz="914192">
                <a:lnSpc>
                  <a:spcPct val="150000"/>
                </a:lnSpc>
              </a:pPr>
              <a:r>
                <a:rPr lang="en-US" sz="1400" dirty="0">
                  <a:solidFill>
                    <a:srgbClr val="FFFFFF"/>
                  </a:solidFill>
                  <a:latin typeface="Segoe UI"/>
                </a:rPr>
                <a:t>Inventory</a:t>
              </a:r>
            </a:p>
          </p:txBody>
        </p:sp>
        <p:sp>
          <p:nvSpPr>
            <p:cNvPr id="38" name="TextBox 37">
              <a:extLst>
                <a:ext uri="{FF2B5EF4-FFF2-40B4-BE49-F238E27FC236}">
                  <a16:creationId xmlns:a16="http://schemas.microsoft.com/office/drawing/2014/main" id="{90657950-A9AD-49A2-9BA7-D7AAF71461D8}"/>
                </a:ext>
              </a:extLst>
            </p:cNvPr>
            <p:cNvSpPr txBox="1"/>
            <p:nvPr/>
          </p:nvSpPr>
          <p:spPr>
            <a:xfrm>
              <a:off x="3041416" y="4724333"/>
              <a:ext cx="1897745" cy="929357"/>
            </a:xfrm>
            <a:prstGeom prst="rect">
              <a:avLst/>
            </a:prstGeom>
            <a:noFill/>
          </p:spPr>
          <p:txBody>
            <a:bodyPr wrap="square" lIns="0" tIns="0" rIns="0" bIns="0" rtlCol="0">
              <a:spAutoFit/>
            </a:bodyPr>
            <a:lstStyle/>
            <a:p>
              <a:pPr defTabSz="914192">
                <a:lnSpc>
                  <a:spcPct val="150000"/>
                </a:lnSpc>
              </a:pPr>
              <a:r>
                <a:rPr lang="en-US" sz="1400">
                  <a:solidFill>
                    <a:srgbClr val="FFFFFF"/>
                  </a:solidFill>
                  <a:latin typeface="Segoe UI"/>
                </a:rPr>
                <a:t>Contacts </a:t>
              </a:r>
            </a:p>
            <a:p>
              <a:pPr defTabSz="914192">
                <a:lnSpc>
                  <a:spcPct val="150000"/>
                </a:lnSpc>
              </a:pPr>
              <a:r>
                <a:rPr lang="en-US" sz="1400">
                  <a:solidFill>
                    <a:srgbClr val="FFFFFF"/>
                  </a:solidFill>
                  <a:latin typeface="Segoe UI"/>
                </a:rPr>
                <a:t>Deal Tracking </a:t>
              </a:r>
            </a:p>
            <a:p>
              <a:pPr defTabSz="914192">
                <a:lnSpc>
                  <a:spcPct val="150000"/>
                </a:lnSpc>
              </a:pPr>
              <a:r>
                <a:rPr lang="en-US" sz="1400">
                  <a:solidFill>
                    <a:srgbClr val="FFFFFF"/>
                  </a:solidFill>
                  <a:latin typeface="Segoe UI"/>
                </a:rPr>
                <a:t>Sales Pipeline</a:t>
              </a:r>
            </a:p>
          </p:txBody>
        </p:sp>
      </p:grpSp>
      <p:cxnSp>
        <p:nvCxnSpPr>
          <p:cNvPr id="48" name="Straight Arrow Connector 47">
            <a:extLst>
              <a:ext uri="{FF2B5EF4-FFF2-40B4-BE49-F238E27FC236}">
                <a16:creationId xmlns:a16="http://schemas.microsoft.com/office/drawing/2014/main" id="{F40BD080-3350-4739-B45E-01FAA0CB0695}"/>
              </a:ext>
              <a:ext uri="{C183D7F6-B498-43B3-948B-1728B52AA6E4}">
                <adec:decorative xmlns:adec="http://schemas.microsoft.com/office/drawing/2017/decorative" val="1"/>
              </a:ext>
            </a:extLst>
          </p:cNvPr>
          <p:cNvCxnSpPr>
            <a:cxnSpLocks/>
          </p:cNvCxnSpPr>
          <p:nvPr/>
        </p:nvCxnSpPr>
        <p:spPr>
          <a:xfrm flipV="1">
            <a:off x="1540080" y="3262984"/>
            <a:ext cx="0" cy="1013465"/>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714A3-F9C1-40EC-88E2-E210CA8EC88E}"/>
              </a:ext>
              <a:ext uri="{C183D7F6-B498-43B3-948B-1728B52AA6E4}">
                <adec:decorative xmlns:adec="http://schemas.microsoft.com/office/drawing/2017/decorative" val="1"/>
              </a:ext>
            </a:extLst>
          </p:cNvPr>
          <p:cNvCxnSpPr>
            <a:cxnSpLocks/>
          </p:cNvCxnSpPr>
          <p:nvPr/>
        </p:nvCxnSpPr>
        <p:spPr>
          <a:xfrm flipV="1">
            <a:off x="1540080" y="4276449"/>
            <a:ext cx="0" cy="1507254"/>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5D8B2D-229C-487A-BCAB-F26C746DFE96}"/>
              </a:ext>
              <a:ext uri="{C183D7F6-B498-43B3-948B-1728B52AA6E4}">
                <adec:decorative xmlns:adec="http://schemas.microsoft.com/office/drawing/2017/decorative" val="1"/>
              </a:ext>
            </a:extLst>
          </p:cNvPr>
          <p:cNvCxnSpPr>
            <a:cxnSpLocks/>
          </p:cNvCxnSpPr>
          <p:nvPr/>
        </p:nvCxnSpPr>
        <p:spPr>
          <a:xfrm flipV="1">
            <a:off x="1540080" y="2198543"/>
            <a:ext cx="0" cy="106444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C425AA-9617-4768-AF93-C36CCA57EAAC}"/>
              </a:ext>
              <a:ext uri="{C183D7F6-B498-43B3-948B-1728B52AA6E4}">
                <adec:decorative xmlns:adec="http://schemas.microsoft.com/office/drawing/2017/decorative" val="1"/>
              </a:ext>
            </a:extLst>
          </p:cNvPr>
          <p:cNvCxnSpPr>
            <a:cxnSpLocks/>
          </p:cNvCxnSpPr>
          <p:nvPr/>
        </p:nvCxnSpPr>
        <p:spPr>
          <a:xfrm>
            <a:off x="1677876" y="5978800"/>
            <a:ext cx="35433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809B6D-0CC0-4D11-AB34-8AA2F33AC6AC}"/>
              </a:ext>
              <a:ext uri="{C183D7F6-B498-43B3-948B-1728B52AA6E4}">
                <adec:decorative xmlns:adec="http://schemas.microsoft.com/office/drawing/2017/decorative" val="1"/>
              </a:ext>
            </a:extLst>
          </p:cNvPr>
          <p:cNvCxnSpPr>
            <a:cxnSpLocks/>
          </p:cNvCxnSpPr>
          <p:nvPr/>
        </p:nvCxnSpPr>
        <p:spPr>
          <a:xfrm>
            <a:off x="5221274" y="5982364"/>
            <a:ext cx="222194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F88E34B-E937-4063-A3FA-BF3B893C21E5}"/>
              </a:ext>
              <a:ext uri="{C183D7F6-B498-43B3-948B-1728B52AA6E4}">
                <adec:decorative xmlns:adec="http://schemas.microsoft.com/office/drawing/2017/decorative" val="1"/>
              </a:ext>
            </a:extLst>
          </p:cNvPr>
          <p:cNvCxnSpPr>
            <a:cxnSpLocks/>
          </p:cNvCxnSpPr>
          <p:nvPr/>
        </p:nvCxnSpPr>
        <p:spPr>
          <a:xfrm>
            <a:off x="7435264" y="5982364"/>
            <a:ext cx="22849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9EE228D0-A941-4C77-85F7-C3E80F00AB10}"/>
              </a:ext>
              <a:ext uri="{C183D7F6-B498-43B3-948B-1728B52AA6E4}">
                <adec:decorative xmlns:adec="http://schemas.microsoft.com/office/drawing/2017/decorative" val="1"/>
              </a:ext>
            </a:extLst>
          </p:cNvPr>
          <p:cNvGrpSpPr/>
          <p:nvPr/>
        </p:nvGrpSpPr>
        <p:grpSpPr>
          <a:xfrm>
            <a:off x="4744323" y="3682509"/>
            <a:ext cx="860102" cy="860102"/>
            <a:chOff x="4519009" y="3045760"/>
            <a:chExt cx="1041062" cy="1041062"/>
          </a:xfrm>
        </p:grpSpPr>
        <p:sp>
          <p:nvSpPr>
            <p:cNvPr id="66" name="Content Placeholder 2">
              <a:extLst>
                <a:ext uri="{FF2B5EF4-FFF2-40B4-BE49-F238E27FC236}">
                  <a16:creationId xmlns:a16="http://schemas.microsoft.com/office/drawing/2014/main" id="{17AE2C6E-7BA0-43E9-B77E-14907F1CBEB1}"/>
                </a:ext>
              </a:extLst>
            </p:cNvPr>
            <p:cNvSpPr txBox="1">
              <a:spLocks/>
            </p:cNvSpPr>
            <p:nvPr/>
          </p:nvSpPr>
          <p:spPr>
            <a:xfrm>
              <a:off x="4582340" y="310909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7" name="Oval 66">
              <a:extLst>
                <a:ext uri="{FF2B5EF4-FFF2-40B4-BE49-F238E27FC236}">
                  <a16:creationId xmlns:a16="http://schemas.microsoft.com/office/drawing/2014/main" id="{62715EFA-7AFB-4E18-B4E9-0B2A9BA4E618}"/>
                </a:ext>
              </a:extLst>
            </p:cNvPr>
            <p:cNvSpPr/>
            <p:nvPr/>
          </p:nvSpPr>
          <p:spPr bwMode="auto">
            <a:xfrm>
              <a:off x="4519009" y="3045760"/>
              <a:ext cx="1041062" cy="104106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 picture containing icon&#10;&#10;Description automatically generated">
              <a:extLst>
                <a:ext uri="{FF2B5EF4-FFF2-40B4-BE49-F238E27FC236}">
                  <a16:creationId xmlns:a16="http://schemas.microsoft.com/office/drawing/2014/main" id="{AFABA148-42C6-4E5D-8AD4-6C6639C771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860" y="3306850"/>
              <a:ext cx="440470" cy="439646"/>
            </a:xfrm>
            <a:prstGeom prst="rect">
              <a:avLst/>
            </a:prstGeom>
          </p:spPr>
        </p:pic>
      </p:grpSp>
      <p:grpSp>
        <p:nvGrpSpPr>
          <p:cNvPr id="95" name="Group 94">
            <a:extLst>
              <a:ext uri="{FF2B5EF4-FFF2-40B4-BE49-F238E27FC236}">
                <a16:creationId xmlns:a16="http://schemas.microsoft.com/office/drawing/2014/main" id="{3C0A74F9-D87C-446D-BC24-6F51D675EB9E}"/>
              </a:ext>
              <a:ext uri="{C183D7F6-B498-43B3-948B-1728B52AA6E4}">
                <adec:decorative xmlns:adec="http://schemas.microsoft.com/office/drawing/2017/decorative" val="1"/>
              </a:ext>
            </a:extLst>
          </p:cNvPr>
          <p:cNvGrpSpPr/>
          <p:nvPr/>
        </p:nvGrpSpPr>
        <p:grpSpPr>
          <a:xfrm>
            <a:off x="7006429" y="2937579"/>
            <a:ext cx="860102" cy="860102"/>
            <a:chOff x="7006429" y="2937579"/>
            <a:chExt cx="860102" cy="860102"/>
          </a:xfrm>
        </p:grpSpPr>
        <p:sp>
          <p:nvSpPr>
            <p:cNvPr id="70" name="Content Placeholder 2">
              <a:extLst>
                <a:ext uri="{FF2B5EF4-FFF2-40B4-BE49-F238E27FC236}">
                  <a16:creationId xmlns:a16="http://schemas.microsoft.com/office/drawing/2014/main" id="{11510B5E-631E-439A-9F99-8464637B97E8}"/>
                </a:ext>
              </a:extLst>
            </p:cNvPr>
            <p:cNvSpPr txBox="1">
              <a:spLocks/>
            </p:cNvSpPr>
            <p:nvPr/>
          </p:nvSpPr>
          <p:spPr>
            <a:xfrm>
              <a:off x="7058752" y="2989902"/>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1" name="Oval 70">
              <a:extLst>
                <a:ext uri="{FF2B5EF4-FFF2-40B4-BE49-F238E27FC236}">
                  <a16:creationId xmlns:a16="http://schemas.microsoft.com/office/drawing/2014/main" id="{80C00245-D8BA-41B9-8084-93EE3791F681}"/>
                </a:ext>
              </a:extLst>
            </p:cNvPr>
            <p:cNvSpPr/>
            <p:nvPr/>
          </p:nvSpPr>
          <p:spPr bwMode="auto">
            <a:xfrm>
              <a:off x="7006429" y="2937579"/>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descr="Icon&#10;&#10;Description automatically generated">
              <a:extLst>
                <a:ext uri="{FF2B5EF4-FFF2-40B4-BE49-F238E27FC236}">
                  <a16:creationId xmlns:a16="http://schemas.microsoft.com/office/drawing/2014/main" id="{09435071-ACC1-4E59-837B-AE58B7568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2502" y="3145690"/>
              <a:ext cx="441441" cy="440616"/>
            </a:xfrm>
            <a:prstGeom prst="rect">
              <a:avLst/>
            </a:prstGeom>
          </p:spPr>
        </p:pic>
      </p:grpSp>
      <p:sp>
        <p:nvSpPr>
          <p:cNvPr id="88" name="Rectangle 87">
            <a:extLst>
              <a:ext uri="{FF2B5EF4-FFF2-40B4-BE49-F238E27FC236}">
                <a16:creationId xmlns:a16="http://schemas.microsoft.com/office/drawing/2014/main" id="{81FA6341-C10E-4C81-B1ED-5ED636992A24}"/>
              </a:ext>
            </a:extLst>
          </p:cNvPr>
          <p:cNvSpPr/>
          <p:nvPr/>
        </p:nvSpPr>
        <p:spPr bwMode="auto">
          <a:xfrm>
            <a:off x="3281670"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Free text data</a:t>
            </a:r>
          </a:p>
        </p:txBody>
      </p:sp>
      <p:sp>
        <p:nvSpPr>
          <p:cNvPr id="99" name="Rectangle 98">
            <a:extLst>
              <a:ext uri="{FF2B5EF4-FFF2-40B4-BE49-F238E27FC236}">
                <a16:creationId xmlns:a16="http://schemas.microsoft.com/office/drawing/2014/main" id="{F0ED03B4-4954-4B58-BF3A-3407872EBB7E}"/>
              </a:ext>
              <a:ext uri="{C183D7F6-B498-43B3-948B-1728B52AA6E4}">
                <adec:decorative xmlns:adec="http://schemas.microsoft.com/office/drawing/2017/decorative" val="1"/>
              </a:ext>
            </a:extLst>
          </p:cNvPr>
          <p:cNvSpPr/>
          <p:nvPr/>
        </p:nvSpPr>
        <p:spPr bwMode="auto">
          <a:xfrm>
            <a:off x="1910008" y="3372287"/>
            <a:ext cx="2665472" cy="658479"/>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9536DC65-7259-4ADF-A097-6147BFCC4FCE}"/>
              </a:ext>
              <a:ext uri="{C183D7F6-B498-43B3-948B-1728B52AA6E4}">
                <adec:decorative xmlns:adec="http://schemas.microsoft.com/office/drawing/2017/decorative" val="1"/>
              </a:ext>
            </a:extLst>
          </p:cNvPr>
          <p:cNvSpPr/>
          <p:nvPr/>
        </p:nvSpPr>
        <p:spPr bwMode="auto">
          <a:xfrm>
            <a:off x="5624711" y="4161091"/>
            <a:ext cx="1709539" cy="1437973"/>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3AFE07C-34F1-464F-BACD-280B73859C3F}"/>
              </a:ext>
              <a:ext uri="{C183D7F6-B498-43B3-948B-1728B52AA6E4}">
                <adec:decorative xmlns:adec="http://schemas.microsoft.com/office/drawing/2017/decorative" val="1"/>
              </a:ext>
            </a:extLst>
          </p:cNvPr>
          <p:cNvSpPr/>
          <p:nvPr/>
        </p:nvSpPr>
        <p:spPr bwMode="auto">
          <a:xfrm>
            <a:off x="1785651" y="4690996"/>
            <a:ext cx="2481549" cy="10927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C6644E2-D0CD-43FF-9767-A1D72C3E9362}"/>
              </a:ext>
            </a:extLst>
          </p:cNvPr>
          <p:cNvSpPr/>
          <p:nvPr/>
        </p:nvSpPr>
        <p:spPr bwMode="auto">
          <a:xfrm>
            <a:off x="5299075"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Append Only</a:t>
            </a:r>
          </a:p>
        </p:txBody>
      </p:sp>
      <p:grpSp>
        <p:nvGrpSpPr>
          <p:cNvPr id="5" name="Group 4" descr="Showing new decisions daily icon - Today logs are being used to make new decision daily.">
            <a:extLst>
              <a:ext uri="{FF2B5EF4-FFF2-40B4-BE49-F238E27FC236}">
                <a16:creationId xmlns:a16="http://schemas.microsoft.com/office/drawing/2014/main" id="{B66A762B-FE9F-41C7-9414-ED5BDA20214E}"/>
              </a:ext>
            </a:extLst>
          </p:cNvPr>
          <p:cNvGrpSpPr/>
          <p:nvPr/>
        </p:nvGrpSpPr>
        <p:grpSpPr>
          <a:xfrm>
            <a:off x="10078215" y="2445488"/>
            <a:ext cx="1549033" cy="1554480"/>
            <a:chOff x="10078215" y="2445488"/>
            <a:chExt cx="1549033" cy="1554480"/>
          </a:xfrm>
        </p:grpSpPr>
        <p:sp>
          <p:nvSpPr>
            <p:cNvPr id="105" name="Rectangle 104">
              <a:extLst>
                <a:ext uri="{FF2B5EF4-FFF2-40B4-BE49-F238E27FC236}">
                  <a16:creationId xmlns:a16="http://schemas.microsoft.com/office/drawing/2014/main" id="{FFD3C74E-2E09-41D9-B6E6-CF9B93A7956E}"/>
                </a:ext>
              </a:extLst>
            </p:cNvPr>
            <p:cNvSpPr/>
            <p:nvPr/>
          </p:nvSpPr>
          <p:spPr bwMode="auto">
            <a:xfrm>
              <a:off x="10078215" y="2445488"/>
              <a:ext cx="1549033"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New</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decisions</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daily</a:t>
              </a:r>
            </a:p>
          </p:txBody>
        </p:sp>
        <p:grpSp>
          <p:nvGrpSpPr>
            <p:cNvPr id="56" name="Group 55">
              <a:extLst>
                <a:ext uri="{FF2B5EF4-FFF2-40B4-BE49-F238E27FC236}">
                  <a16:creationId xmlns:a16="http://schemas.microsoft.com/office/drawing/2014/main" id="{2EA16311-AFEA-43B9-A81E-86A5DBD91357}"/>
                </a:ext>
              </a:extLst>
            </p:cNvPr>
            <p:cNvGrpSpPr/>
            <p:nvPr/>
          </p:nvGrpSpPr>
          <p:grpSpPr>
            <a:xfrm>
              <a:off x="10714257" y="2545632"/>
              <a:ext cx="276948" cy="469878"/>
              <a:chOff x="2878138" y="4421188"/>
              <a:chExt cx="282575" cy="479425"/>
            </a:xfrm>
            <a:solidFill>
              <a:schemeClr val="accent2"/>
            </a:solidFill>
          </p:grpSpPr>
          <p:sp>
            <p:nvSpPr>
              <p:cNvPr id="57" name="Rectangle 51">
                <a:extLst>
                  <a:ext uri="{FF2B5EF4-FFF2-40B4-BE49-F238E27FC236}">
                    <a16:creationId xmlns:a16="http://schemas.microsoft.com/office/drawing/2014/main" id="{7BEE458A-873B-4CCE-A0B4-4C6352D14182}"/>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59" name="Rectangle 52">
                <a:extLst>
                  <a:ext uri="{FF2B5EF4-FFF2-40B4-BE49-F238E27FC236}">
                    <a16:creationId xmlns:a16="http://schemas.microsoft.com/office/drawing/2014/main" id="{0E7D6D34-6D79-4B59-A889-908FB8DF9EB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1" name="Rectangle 53">
                <a:extLst>
                  <a:ext uri="{FF2B5EF4-FFF2-40B4-BE49-F238E27FC236}">
                    <a16:creationId xmlns:a16="http://schemas.microsoft.com/office/drawing/2014/main" id="{08E053C2-FBD8-4A64-A7EB-100AC4C8BAC8}"/>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2" name="Freeform 54">
                <a:extLst>
                  <a:ext uri="{FF2B5EF4-FFF2-40B4-BE49-F238E27FC236}">
                    <a16:creationId xmlns:a16="http://schemas.microsoft.com/office/drawing/2014/main" id="{20DC5B7C-E571-41E0-9D59-1B013D43C2D2}"/>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7" name="Group 6" descr="Showing more decision makers icon - Today, developers, data scientist and more people are involved in making decisions">
            <a:extLst>
              <a:ext uri="{FF2B5EF4-FFF2-40B4-BE49-F238E27FC236}">
                <a16:creationId xmlns:a16="http://schemas.microsoft.com/office/drawing/2014/main" id="{019DB299-0FA6-416F-8EA9-1886E2B517F5}"/>
              </a:ext>
            </a:extLst>
          </p:cNvPr>
          <p:cNvGrpSpPr/>
          <p:nvPr/>
        </p:nvGrpSpPr>
        <p:grpSpPr>
          <a:xfrm>
            <a:off x="10082591" y="4200187"/>
            <a:ext cx="1540280" cy="1554480"/>
            <a:chOff x="10082591" y="4200187"/>
            <a:chExt cx="1540280" cy="1554480"/>
          </a:xfrm>
        </p:grpSpPr>
        <p:sp>
          <p:nvSpPr>
            <p:cNvPr id="104" name="Rectangle 103">
              <a:extLst>
                <a:ext uri="{FF2B5EF4-FFF2-40B4-BE49-F238E27FC236}">
                  <a16:creationId xmlns:a16="http://schemas.microsoft.com/office/drawing/2014/main" id="{B5AD4A2D-B5E2-4A78-8DAD-BBCB679D7516}"/>
                </a:ext>
              </a:extLst>
            </p:cNvPr>
            <p:cNvSpPr/>
            <p:nvPr/>
          </p:nvSpPr>
          <p:spPr bwMode="auto">
            <a:xfrm>
              <a:off x="10082591" y="4200187"/>
              <a:ext cx="1540280"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More</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makers</a:t>
              </a:r>
            </a:p>
          </p:txBody>
        </p:sp>
        <p:sp>
          <p:nvSpPr>
            <p:cNvPr id="3" name="Freeform 91">
              <a:extLst>
                <a:ext uri="{FF2B5EF4-FFF2-40B4-BE49-F238E27FC236}">
                  <a16:creationId xmlns:a16="http://schemas.microsoft.com/office/drawing/2014/main" id="{C0CF8AFE-B274-40AD-8A88-D0110FF4D7FF}"/>
                </a:ext>
              </a:extLst>
            </p:cNvPr>
            <p:cNvSpPr>
              <a:spLocks noEditPoints="1"/>
            </p:cNvSpPr>
            <p:nvPr/>
          </p:nvSpPr>
          <p:spPr bwMode="auto">
            <a:xfrm>
              <a:off x="10650466" y="4414681"/>
              <a:ext cx="404531" cy="326736"/>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grpSp>
      <p:pic>
        <p:nvPicPr>
          <p:cNvPr id="9" name="Picture 8" descr="ADX logo">
            <a:extLst>
              <a:ext uri="{FF2B5EF4-FFF2-40B4-BE49-F238E27FC236}">
                <a16:creationId xmlns:a16="http://schemas.microsoft.com/office/drawing/2014/main" id="{AA025722-B58D-449F-B795-B10FEBCF4C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58818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par>
                                <p:cTn id="8" presetID="10" presetClass="entr" presetSubtype="0" fill="hold" nodeType="withEffect">
                                  <p:stCondLst>
                                    <p:cond delay="20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22" presetClass="entr" presetSubtype="4" fill="hold" nodeType="withEffect">
                                  <p:stCondLst>
                                    <p:cond delay="20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22" presetClass="entr" presetSubtype="8"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left)">
                                      <p:cBhvr>
                                        <p:cTn id="24" dur="500"/>
                                        <p:tgtEl>
                                          <p:spTgt spid="97"/>
                                        </p:tgtEl>
                                      </p:cBhvr>
                                    </p:animEffect>
                                  </p:childTnLst>
                                </p:cTn>
                              </p:par>
                              <p:par>
                                <p:cTn id="25" presetID="10" presetClass="entr" presetSubtype="0" fill="hold"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22" presetClass="entr" presetSubtype="4" fill="hold" nodeType="withEffect">
                                  <p:stCondLst>
                                    <p:cond delay="10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8" fill="hold" nodeType="withEffect">
                                  <p:stCondLst>
                                    <p:cond delay="1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500"/>
                                        <p:tgtEl>
                                          <p:spTgt spid="9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88" grpId="0"/>
      <p:bldP spid="99" grpId="0" animBg="1"/>
      <p:bldP spid="100" grpId="0" animBg="1"/>
      <p:bldP spid="102" grpId="0" animBg="1"/>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descr="ADX title"/>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lstStyle/>
          <a:p>
            <a:r>
              <a:rPr lang="en-US" dirty="0"/>
              <a:t>Introducing Azure Data Explorer!</a:t>
            </a:r>
          </a:p>
        </p:txBody>
      </p:sp>
      <p:sp>
        <p:nvSpPr>
          <p:cNvPr id="23" name="Rectangle 22"/>
          <p:cNvSpPr/>
          <p:nvPr/>
        </p:nvSpPr>
        <p:spPr>
          <a:xfrm>
            <a:off x="1555684" y="1512497"/>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Relational query model:</a:t>
            </a:r>
          </a:p>
          <a:p>
            <a:pPr algn="ctr" defTabSz="914367"/>
            <a:r>
              <a:rPr lang="en-US" sz="1400" dirty="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High volume</a:t>
            </a:r>
          </a:p>
          <a:p>
            <a:pPr algn="ctr" defTabSz="914367"/>
            <a:r>
              <a:rPr lang="en-US" sz="1400" dirty="0">
                <a:solidFill>
                  <a:srgbClr val="FFFFFF"/>
                </a:solidFill>
                <a:latin typeface="Segoe UI"/>
              </a:rPr>
              <a:t>High velocity</a:t>
            </a:r>
          </a:p>
          <a:p>
            <a:pPr algn="ctr" defTabSz="914367"/>
            <a:r>
              <a:rPr lang="en-US" sz="1400" dirty="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dirty="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 uri="{C183D7F6-B498-43B3-948B-1728B52AA6E4}">
                <adec:decorative xmlns:adec="http://schemas.microsoft.com/office/drawing/2017/decorative" val="1"/>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a:extLst>
              <a:ext uri="{C183D7F6-B498-43B3-948B-1728B52AA6E4}">
                <adec:decorative xmlns:adec="http://schemas.microsoft.com/office/drawing/2017/decorative" val="1"/>
              </a:ext>
            </a:extLst>
          </p:cNvPr>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a:extLst>
              <a:ext uri="{C183D7F6-B498-43B3-948B-1728B52AA6E4}">
                <adec:decorative xmlns:adec="http://schemas.microsoft.com/office/drawing/2017/decorative" val="1"/>
              </a:ext>
            </a:extLst>
          </p:cNvPr>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a:extLst>
              <a:ext uri="{C183D7F6-B498-43B3-948B-1728B52AA6E4}">
                <adec:decorative xmlns:adec="http://schemas.microsoft.com/office/drawing/2017/decorative" val="1"/>
              </a:ext>
            </a:extLst>
          </p:cNvPr>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a:extLst>
              <a:ext uri="{C183D7F6-B498-43B3-948B-1728B52AA6E4}">
                <adec:decorative xmlns:adec="http://schemas.microsoft.com/office/drawing/2017/decorative" val="1"/>
              </a:ext>
            </a:extLst>
          </p:cNvPr>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a:extLst>
              <a:ext uri="{C183D7F6-B498-43B3-948B-1728B52AA6E4}">
                <adec:decorative xmlns:adec="http://schemas.microsoft.com/office/drawing/2017/decorative" val="1"/>
              </a:ext>
            </a:extLst>
          </p:cNvPr>
          <p:cNvSpPr/>
          <p:nvPr/>
        </p:nvSpPr>
        <p:spPr>
          <a:xfrm>
            <a:off x="2612553" y="3278524"/>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 uri="{C183D7F6-B498-43B3-948B-1728B52AA6E4}">
                <adec:decorative xmlns:adec="http://schemas.microsoft.com/office/drawing/2017/decorative" val="1"/>
              </a:ext>
            </a:extLst>
          </p:cNvPr>
          <p:cNvCxnSpPr>
            <a:cxnSpLocks/>
            <a:stCxn id="23" idx="2"/>
            <a:endCxn id="22" idx="0"/>
          </p:cNvCxnSpPr>
          <p:nvPr/>
        </p:nvCxnSpPr>
        <p:spPr>
          <a:xfrm rot="16200000" flipH="1">
            <a:off x="2722276" y="2478640"/>
            <a:ext cx="376578" cy="1223190"/>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 uri="{C183D7F6-B498-43B3-948B-1728B52AA6E4}">
                <adec:decorative xmlns:adec="http://schemas.microsoft.com/office/drawing/2017/decorative" val="1"/>
              </a:ext>
            </a:extLst>
          </p:cNvPr>
          <p:cNvCxnSpPr>
            <a:cxnSpLocks/>
            <a:stCxn id="27" idx="2"/>
            <a:endCxn id="22" idx="0"/>
          </p:cNvCxnSpPr>
          <p:nvPr/>
        </p:nvCxnSpPr>
        <p:spPr>
          <a:xfrm rot="5400000">
            <a:off x="3670636" y="2753470"/>
            <a:ext cx="376579" cy="673529"/>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 uri="{C183D7F6-B498-43B3-948B-1728B52AA6E4}">
                <adec:decorative xmlns:adec="http://schemas.microsoft.com/office/drawing/2017/decorative" val="1"/>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 uri="{C183D7F6-B498-43B3-948B-1728B52AA6E4}">
                <adec:decorative xmlns:adec="http://schemas.microsoft.com/office/drawing/2017/decorative" val="1"/>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 uri="{C183D7F6-B498-43B3-948B-1728B52AA6E4}">
                <adec:decorative xmlns:adec="http://schemas.microsoft.com/office/drawing/2017/decorative" val="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 uri="{C183D7F6-B498-43B3-948B-1728B52AA6E4}">
                <adec:decorative xmlns:adec="http://schemas.microsoft.com/office/drawing/2017/decorative" val="1"/>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 uri="{C183D7F6-B498-43B3-948B-1728B52AA6E4}">
                <adec:decorative xmlns:adec="http://schemas.microsoft.com/office/drawing/2017/decorative" val="1"/>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DX logo">
            <a:extLst>
              <a:ext uri="{FF2B5EF4-FFF2-40B4-BE49-F238E27FC236}">
                <a16:creationId xmlns:a16="http://schemas.microsoft.com/office/drawing/2014/main" id="{9B219F94-197F-4086-B75D-05000AFE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58836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84">
            <a:extLst>
              <a:ext uri="{FF2B5EF4-FFF2-40B4-BE49-F238E27FC236}">
                <a16:creationId xmlns:a16="http://schemas.microsoft.com/office/drawing/2014/main" id="{F4E3C56C-071A-C54B-BB05-C90B8BE2E24C}"/>
              </a:ext>
            </a:extLst>
          </p:cNvPr>
          <p:cNvSpPr txBox="1">
            <a:spLocks noGrp="1"/>
          </p:cNvSpPr>
          <p:nvPr>
            <p:ph type="title" idx="4294967295"/>
          </p:nvPr>
        </p:nvSpPr>
        <p:spPr>
          <a:xfrm>
            <a:off x="586899"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Key pillars of Azure Data Explorer</a:t>
            </a: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pic>
        <p:nvPicPr>
          <p:cNvPr id="7" name="Picture 6" descr="ADX logo">
            <a:extLst>
              <a:ext uri="{FF2B5EF4-FFF2-40B4-BE49-F238E27FC236}">
                <a16:creationId xmlns:a16="http://schemas.microsoft.com/office/drawing/2014/main" id="{A38E7013-7F5E-4135-85BA-BB4E3C450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grpSp>
        <p:nvGrpSpPr>
          <p:cNvPr id="2" name="Group 1" descr="Group showing instant big data insights">
            <a:extLst>
              <a:ext uri="{FF2B5EF4-FFF2-40B4-BE49-F238E27FC236}">
                <a16:creationId xmlns:a16="http://schemas.microsoft.com/office/drawing/2014/main" id="{8D8DBB8C-807A-4E6A-BD2E-F53B5CA60C4A}"/>
              </a:ext>
            </a:extLst>
          </p:cNvPr>
          <p:cNvGrpSpPr/>
          <p:nvPr/>
        </p:nvGrpSpPr>
        <p:grpSpPr>
          <a:xfrm>
            <a:off x="588688" y="2029745"/>
            <a:ext cx="2286000" cy="3619932"/>
            <a:chOff x="588688" y="2029745"/>
            <a:chExt cx="2286000" cy="3619932"/>
          </a:xfrm>
        </p:grpSpPr>
        <p:sp>
          <p:nvSpPr>
            <p:cNvPr id="68" name="Oval 67">
              <a:extLst>
                <a:ext uri="{FF2B5EF4-FFF2-40B4-BE49-F238E27FC236}">
                  <a16:creationId xmlns:a16="http://schemas.microsoft.com/office/drawing/2014/main" id="{B478E0BE-7983-7549-9837-C418A1560491}"/>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Rectangle 76">
              <a:extLst>
                <a:ext uri="{FF2B5EF4-FFF2-40B4-BE49-F238E27FC236}">
                  <a16:creationId xmlns:a16="http://schemas.microsoft.com/office/drawing/2014/main" id="{8E05E243-A40C-4667-89A1-462E937E67AC}"/>
                </a:ext>
              </a:extLst>
            </p:cNvPr>
            <p:cNvSpPr/>
            <p:nvPr/>
          </p:nvSpPr>
          <p:spPr>
            <a:xfrm>
              <a:off x="903916" y="4911013"/>
              <a:ext cx="1490446"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INSTANT</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BIG DATA INSIGHTS</a:t>
              </a:r>
            </a:p>
          </p:txBody>
        </p:sp>
        <p:grpSp>
          <p:nvGrpSpPr>
            <p:cNvPr id="61" name="Group 252">
              <a:extLst>
                <a:ext uri="{FF2B5EF4-FFF2-40B4-BE49-F238E27FC236}">
                  <a16:creationId xmlns:a16="http://schemas.microsoft.com/office/drawing/2014/main" id="{1377F2BE-57F7-46DD-9146-2840A14C791C}"/>
                </a:ext>
              </a:extLst>
            </p:cNvPr>
            <p:cNvGrpSpPr>
              <a:grpSpLocks noChangeAspect="1"/>
            </p:cNvGrpSpPr>
            <p:nvPr/>
          </p:nvGrpSpPr>
          <p:grpSpPr bwMode="auto">
            <a:xfrm>
              <a:off x="1297622" y="2738679"/>
              <a:ext cx="868132" cy="868132"/>
              <a:chOff x="410" y="2777"/>
              <a:chExt cx="312" cy="312"/>
            </a:xfrm>
          </p:grpSpPr>
          <p:sp>
            <p:nvSpPr>
              <p:cNvPr id="62" name="Oval 253">
                <a:extLst>
                  <a:ext uri="{FF2B5EF4-FFF2-40B4-BE49-F238E27FC236}">
                    <a16:creationId xmlns:a16="http://schemas.microsoft.com/office/drawing/2014/main" id="{D9218542-5759-4974-8F86-5F81A17E21E1}"/>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54">
                <a:extLst>
                  <a:ext uri="{FF2B5EF4-FFF2-40B4-BE49-F238E27FC236}">
                    <a16:creationId xmlns:a16="http://schemas.microsoft.com/office/drawing/2014/main" id="{60324371-AC08-4611-A1A1-1FC35F46A75F}"/>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55">
                <a:extLst>
                  <a:ext uri="{FF2B5EF4-FFF2-40B4-BE49-F238E27FC236}">
                    <a16:creationId xmlns:a16="http://schemas.microsoft.com/office/drawing/2014/main" id="{6580AD20-6057-4307-9D9F-2F4E47DEE66C}"/>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56">
                <a:extLst>
                  <a:ext uri="{FF2B5EF4-FFF2-40B4-BE49-F238E27FC236}">
                    <a16:creationId xmlns:a16="http://schemas.microsoft.com/office/drawing/2014/main" id="{5B55997E-B6AB-4C67-BD78-22322FDA73B6}"/>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1" name="Oval 257">
                <a:extLst>
                  <a:ext uri="{FF2B5EF4-FFF2-40B4-BE49-F238E27FC236}">
                    <a16:creationId xmlns:a16="http://schemas.microsoft.com/office/drawing/2014/main" id="{F8BF2D4D-B6F9-44EA-B224-D4ECF245F2B6}"/>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2" name="Oval 258">
                <a:extLst>
                  <a:ext uri="{FF2B5EF4-FFF2-40B4-BE49-F238E27FC236}">
                    <a16:creationId xmlns:a16="http://schemas.microsoft.com/office/drawing/2014/main" id="{E5EB0592-58F2-4410-9C2E-52D7ABFCA2B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3" name="Oval 259">
                <a:extLst>
                  <a:ext uri="{FF2B5EF4-FFF2-40B4-BE49-F238E27FC236}">
                    <a16:creationId xmlns:a16="http://schemas.microsoft.com/office/drawing/2014/main" id="{14881FCA-018C-4A51-8791-064D9428CF85}"/>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4" name="Oval 260">
                <a:extLst>
                  <a:ext uri="{FF2B5EF4-FFF2-40B4-BE49-F238E27FC236}">
                    <a16:creationId xmlns:a16="http://schemas.microsoft.com/office/drawing/2014/main" id="{05BE3608-C596-4A26-AFDC-A44CBEBCC068}"/>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6" name="Oval 261">
                <a:extLst>
                  <a:ext uri="{FF2B5EF4-FFF2-40B4-BE49-F238E27FC236}">
                    <a16:creationId xmlns:a16="http://schemas.microsoft.com/office/drawing/2014/main" id="{2A47B45C-DC10-480E-88A6-908DFB26FEF5}"/>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9" name="Oval 262">
                <a:extLst>
                  <a:ext uri="{FF2B5EF4-FFF2-40B4-BE49-F238E27FC236}">
                    <a16:creationId xmlns:a16="http://schemas.microsoft.com/office/drawing/2014/main" id="{CAB74136-CDAC-4501-8C75-DABEE9E01756}"/>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0" name="Oval 263">
                <a:extLst>
                  <a:ext uri="{FF2B5EF4-FFF2-40B4-BE49-F238E27FC236}">
                    <a16:creationId xmlns:a16="http://schemas.microsoft.com/office/drawing/2014/main" id="{E3622898-BC8E-4615-B338-67964EEA7EF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1" name="Oval 264">
                <a:extLst>
                  <a:ext uri="{FF2B5EF4-FFF2-40B4-BE49-F238E27FC236}">
                    <a16:creationId xmlns:a16="http://schemas.microsoft.com/office/drawing/2014/main" id="{561CF79A-59EC-4E68-92C1-FB73D06C2CE9}"/>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2" name="Oval 265">
                <a:extLst>
                  <a:ext uri="{FF2B5EF4-FFF2-40B4-BE49-F238E27FC236}">
                    <a16:creationId xmlns:a16="http://schemas.microsoft.com/office/drawing/2014/main" id="{DEC8085A-033C-4E30-A236-54DD21954A18}"/>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3" name="Oval 266">
                <a:extLst>
                  <a:ext uri="{FF2B5EF4-FFF2-40B4-BE49-F238E27FC236}">
                    <a16:creationId xmlns:a16="http://schemas.microsoft.com/office/drawing/2014/main" id="{D9E03DEA-CCA2-4E11-ABFD-C07D22B4111D}"/>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4" name="Oval 267">
                <a:extLst>
                  <a:ext uri="{FF2B5EF4-FFF2-40B4-BE49-F238E27FC236}">
                    <a16:creationId xmlns:a16="http://schemas.microsoft.com/office/drawing/2014/main" id="{E358C92A-8A3C-415D-BB51-0EF9D80448A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5" name="Oval 268">
                <a:extLst>
                  <a:ext uri="{FF2B5EF4-FFF2-40B4-BE49-F238E27FC236}">
                    <a16:creationId xmlns:a16="http://schemas.microsoft.com/office/drawing/2014/main" id="{507370D7-F44E-4D4D-A5EE-B4D74D24DC56}"/>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6" name="Oval 269">
                <a:extLst>
                  <a:ext uri="{FF2B5EF4-FFF2-40B4-BE49-F238E27FC236}">
                    <a16:creationId xmlns:a16="http://schemas.microsoft.com/office/drawing/2014/main" id="{7C390424-DD1A-4CD1-AD95-EBF186546A9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7" name="Oval 270">
                <a:extLst>
                  <a:ext uri="{FF2B5EF4-FFF2-40B4-BE49-F238E27FC236}">
                    <a16:creationId xmlns:a16="http://schemas.microsoft.com/office/drawing/2014/main" id="{254BB64F-60B4-40E5-9611-57A2793DA6CF}"/>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8" name="Oval 271">
                <a:extLst>
                  <a:ext uri="{FF2B5EF4-FFF2-40B4-BE49-F238E27FC236}">
                    <a16:creationId xmlns:a16="http://schemas.microsoft.com/office/drawing/2014/main" id="{49B5C031-94F0-409A-8313-6799250BBFAF}"/>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9" name="Oval 272">
                <a:extLst>
                  <a:ext uri="{FF2B5EF4-FFF2-40B4-BE49-F238E27FC236}">
                    <a16:creationId xmlns:a16="http://schemas.microsoft.com/office/drawing/2014/main" id="{2382F2D4-07B3-48CD-94D3-18D75866A48D}"/>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0" name="Oval 273">
                <a:extLst>
                  <a:ext uri="{FF2B5EF4-FFF2-40B4-BE49-F238E27FC236}">
                    <a16:creationId xmlns:a16="http://schemas.microsoft.com/office/drawing/2014/main" id="{7096E2C6-7DB6-4C43-82AF-5EE5EC13CF07}"/>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1" name="Oval 274">
                <a:extLst>
                  <a:ext uri="{FF2B5EF4-FFF2-40B4-BE49-F238E27FC236}">
                    <a16:creationId xmlns:a16="http://schemas.microsoft.com/office/drawing/2014/main" id="{307D398D-F575-4834-9CC5-360AAD3C565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2" name="Oval 275">
                <a:extLst>
                  <a:ext uri="{FF2B5EF4-FFF2-40B4-BE49-F238E27FC236}">
                    <a16:creationId xmlns:a16="http://schemas.microsoft.com/office/drawing/2014/main" id="{493CC330-F613-4DBB-BD06-90E8F162C876}"/>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3" name="Oval 276">
                <a:extLst>
                  <a:ext uri="{FF2B5EF4-FFF2-40B4-BE49-F238E27FC236}">
                    <a16:creationId xmlns:a16="http://schemas.microsoft.com/office/drawing/2014/main" id="{E85A3C4F-2D44-4BFF-9B29-D7FA4F9A8C86}"/>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4" name="Oval 277">
                <a:extLst>
                  <a:ext uri="{FF2B5EF4-FFF2-40B4-BE49-F238E27FC236}">
                    <a16:creationId xmlns:a16="http://schemas.microsoft.com/office/drawing/2014/main" id="{28A5F045-A131-452B-9CDD-EAC88A4A9C95}"/>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5" name="Oval 278">
                <a:extLst>
                  <a:ext uri="{FF2B5EF4-FFF2-40B4-BE49-F238E27FC236}">
                    <a16:creationId xmlns:a16="http://schemas.microsoft.com/office/drawing/2014/main" id="{B5F00EA4-5B8C-41D2-9EF7-5CFCC5C8E2D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6" name="Oval 279">
                <a:extLst>
                  <a:ext uri="{FF2B5EF4-FFF2-40B4-BE49-F238E27FC236}">
                    <a16:creationId xmlns:a16="http://schemas.microsoft.com/office/drawing/2014/main" id="{43CE7574-EE0A-4B2D-8D2D-CCF07C342A5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7" name="Oval 280">
                <a:extLst>
                  <a:ext uri="{FF2B5EF4-FFF2-40B4-BE49-F238E27FC236}">
                    <a16:creationId xmlns:a16="http://schemas.microsoft.com/office/drawing/2014/main" id="{1CB7DE06-B842-43A0-A48F-6C13990562B2}"/>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8" name="Oval 281">
                <a:extLst>
                  <a:ext uri="{FF2B5EF4-FFF2-40B4-BE49-F238E27FC236}">
                    <a16:creationId xmlns:a16="http://schemas.microsoft.com/office/drawing/2014/main" id="{37A2E119-55E5-431A-84B1-43BD8CB71D1B}"/>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9" name="Oval 282">
                <a:extLst>
                  <a:ext uri="{FF2B5EF4-FFF2-40B4-BE49-F238E27FC236}">
                    <a16:creationId xmlns:a16="http://schemas.microsoft.com/office/drawing/2014/main" id="{1923761B-F2D4-449C-B113-D15532C7B3B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0" name="Oval 283">
                <a:extLst>
                  <a:ext uri="{FF2B5EF4-FFF2-40B4-BE49-F238E27FC236}">
                    <a16:creationId xmlns:a16="http://schemas.microsoft.com/office/drawing/2014/main" id="{D1DC26E8-A372-40C3-A2C1-C9F21A7AD0CD}"/>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1" name="Oval 284">
                <a:extLst>
                  <a:ext uri="{FF2B5EF4-FFF2-40B4-BE49-F238E27FC236}">
                    <a16:creationId xmlns:a16="http://schemas.microsoft.com/office/drawing/2014/main" id="{AACAB5B3-654F-4415-BA36-9F80FA3BA91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2" name="Oval 285">
                <a:extLst>
                  <a:ext uri="{FF2B5EF4-FFF2-40B4-BE49-F238E27FC236}">
                    <a16:creationId xmlns:a16="http://schemas.microsoft.com/office/drawing/2014/main" id="{5968D351-CA23-4436-8097-1BE7E3D3EDFE}"/>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3" name="Oval 286">
                <a:extLst>
                  <a:ext uri="{FF2B5EF4-FFF2-40B4-BE49-F238E27FC236}">
                    <a16:creationId xmlns:a16="http://schemas.microsoft.com/office/drawing/2014/main" id="{85A3E354-A191-4F8F-AB9D-C5605D2C4858}"/>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4" name="Oval 287">
                <a:extLst>
                  <a:ext uri="{FF2B5EF4-FFF2-40B4-BE49-F238E27FC236}">
                    <a16:creationId xmlns:a16="http://schemas.microsoft.com/office/drawing/2014/main" id="{0EFF0FD0-5DFE-4965-95C9-F3EDC3F792F2}"/>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5" name="Oval 288">
                <a:extLst>
                  <a:ext uri="{FF2B5EF4-FFF2-40B4-BE49-F238E27FC236}">
                    <a16:creationId xmlns:a16="http://schemas.microsoft.com/office/drawing/2014/main" id="{B56538A1-458E-4212-9BFF-DA51DD98AFBA}"/>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grpSp>
        <p:nvGrpSpPr>
          <p:cNvPr id="3" name="Group 2" descr="Group showing Full Managed platform text">
            <a:extLst>
              <a:ext uri="{FF2B5EF4-FFF2-40B4-BE49-F238E27FC236}">
                <a16:creationId xmlns:a16="http://schemas.microsoft.com/office/drawing/2014/main" id="{925AEDFB-4B5A-423E-BD62-E870BF049ABA}"/>
              </a:ext>
            </a:extLst>
          </p:cNvPr>
          <p:cNvGrpSpPr/>
          <p:nvPr/>
        </p:nvGrpSpPr>
        <p:grpSpPr>
          <a:xfrm>
            <a:off x="3499224" y="2029745"/>
            <a:ext cx="2286000" cy="3629100"/>
            <a:chOff x="3499224" y="2029745"/>
            <a:chExt cx="2286000" cy="3629100"/>
          </a:xfrm>
        </p:grpSpPr>
        <p:sp>
          <p:nvSpPr>
            <p:cNvPr id="69" name="Oval 68">
              <a:extLst>
                <a:ext uri="{FF2B5EF4-FFF2-40B4-BE49-F238E27FC236}">
                  <a16:creationId xmlns:a16="http://schemas.microsoft.com/office/drawing/2014/main" id="{0C02B371-8717-AD43-B4B6-2B48CB003A8F}"/>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Rectangle 74">
              <a:extLst>
                <a:ext uri="{FF2B5EF4-FFF2-40B4-BE49-F238E27FC236}">
                  <a16:creationId xmlns:a16="http://schemas.microsoft.com/office/drawing/2014/main" id="{3A66965E-7B69-4591-9565-82237A5D1206}"/>
                </a:ext>
              </a:extLst>
            </p:cNvPr>
            <p:cNvSpPr/>
            <p:nvPr/>
          </p:nvSpPr>
          <p:spPr>
            <a:xfrm>
              <a:off x="3832960" y="4920181"/>
              <a:ext cx="1618530"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FULLY</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MANAGED</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15" name="Group 15">
              <a:extLst>
                <a:ext uri="{FF2B5EF4-FFF2-40B4-BE49-F238E27FC236}">
                  <a16:creationId xmlns:a16="http://schemas.microsoft.com/office/drawing/2014/main" id="{3B8BB1B9-57DE-4086-B67C-32A87CDC5DD6}"/>
                </a:ext>
              </a:extLst>
            </p:cNvPr>
            <p:cNvGrpSpPr>
              <a:grpSpLocks noChangeAspect="1"/>
            </p:cNvGrpSpPr>
            <p:nvPr/>
          </p:nvGrpSpPr>
          <p:grpSpPr bwMode="auto">
            <a:xfrm>
              <a:off x="4269162" y="2761583"/>
              <a:ext cx="746125" cy="822325"/>
              <a:chOff x="4318" y="5451"/>
              <a:chExt cx="470" cy="518"/>
            </a:xfrm>
          </p:grpSpPr>
          <p:sp>
            <p:nvSpPr>
              <p:cNvPr id="16" name="AutoShape 14">
                <a:extLst>
                  <a:ext uri="{FF2B5EF4-FFF2-40B4-BE49-F238E27FC236}">
                    <a16:creationId xmlns:a16="http://schemas.microsoft.com/office/drawing/2014/main" id="{67D399A0-E89D-4034-AC7A-078B28754273}"/>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884EB4B-7271-4705-B7C1-CFA6AC7F1605}"/>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CC151A6-0FE4-4B6C-AE35-F2B6721DA99D}"/>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563C601-FBBA-4CDA-B795-5EA8C112F6D0}"/>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43E9F54-7131-4064-9427-4031AD8F87F8}"/>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EF9C6C5E-F100-4BDE-8EC0-5AC74C7377A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16AE2D3-91D4-4082-860A-BB73BF0B0CED}"/>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Group showing democratizing data analytics text">
            <a:extLst>
              <a:ext uri="{FF2B5EF4-FFF2-40B4-BE49-F238E27FC236}">
                <a16:creationId xmlns:a16="http://schemas.microsoft.com/office/drawing/2014/main" id="{17CDEDED-A76F-4CAB-ABDC-7CD648F67D3B}"/>
              </a:ext>
            </a:extLst>
          </p:cNvPr>
          <p:cNvGrpSpPr/>
          <p:nvPr/>
        </p:nvGrpSpPr>
        <p:grpSpPr>
          <a:xfrm>
            <a:off x="6383994" y="2029745"/>
            <a:ext cx="2311766" cy="3406586"/>
            <a:chOff x="6383994" y="2029745"/>
            <a:chExt cx="2311766" cy="3406586"/>
          </a:xfrm>
        </p:grpSpPr>
        <p:sp>
          <p:nvSpPr>
            <p:cNvPr id="70" name="Oval 69">
              <a:extLst>
                <a:ext uri="{FF2B5EF4-FFF2-40B4-BE49-F238E27FC236}">
                  <a16:creationId xmlns:a16="http://schemas.microsoft.com/office/drawing/2014/main" id="{D68614A5-7215-6C4B-A408-5B7B1B47D43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8" name="Rectangle 77">
              <a:extLst>
                <a:ext uri="{FF2B5EF4-FFF2-40B4-BE49-F238E27FC236}">
                  <a16:creationId xmlns:a16="http://schemas.microsoft.com/office/drawing/2014/main" id="{4B4289B5-7A1A-4C20-8E81-F24143D2DC8D}"/>
                </a:ext>
              </a:extLst>
            </p:cNvPr>
            <p:cNvSpPr/>
            <p:nvPr/>
          </p:nvSpPr>
          <p:spPr>
            <a:xfrm>
              <a:off x="6383994" y="4913111"/>
              <a:ext cx="231176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DEMOCRATIZING DATA ANALYTICS</a:t>
              </a:r>
            </a:p>
          </p:txBody>
        </p:sp>
        <p:grpSp>
          <p:nvGrpSpPr>
            <p:cNvPr id="23" name="Group 24">
              <a:extLst>
                <a:ext uri="{FF2B5EF4-FFF2-40B4-BE49-F238E27FC236}">
                  <a16:creationId xmlns:a16="http://schemas.microsoft.com/office/drawing/2014/main" id="{FD7AD216-C32C-4130-9937-285E9281FFF7}"/>
                </a:ext>
              </a:extLst>
            </p:cNvPr>
            <p:cNvGrpSpPr>
              <a:grpSpLocks noChangeAspect="1"/>
            </p:cNvGrpSpPr>
            <p:nvPr/>
          </p:nvGrpSpPr>
          <p:grpSpPr bwMode="auto">
            <a:xfrm>
              <a:off x="7140804" y="2990977"/>
              <a:ext cx="823913" cy="363537"/>
              <a:chOff x="4918" y="5515"/>
              <a:chExt cx="519" cy="229"/>
            </a:xfrm>
          </p:grpSpPr>
          <p:sp>
            <p:nvSpPr>
              <p:cNvPr id="24" name="AutoShape 23">
                <a:extLst>
                  <a:ext uri="{FF2B5EF4-FFF2-40B4-BE49-F238E27FC236}">
                    <a16:creationId xmlns:a16="http://schemas.microsoft.com/office/drawing/2014/main" id="{C7FEFB1D-5ADE-41A1-B2C0-589F980F2E18}"/>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5">
                <a:extLst>
                  <a:ext uri="{FF2B5EF4-FFF2-40B4-BE49-F238E27FC236}">
                    <a16:creationId xmlns:a16="http://schemas.microsoft.com/office/drawing/2014/main" id="{FDA93F57-D99F-46FC-92EF-DA193A9437F9}"/>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21856683-7A7C-4C8D-A89F-15E84B1AE094}"/>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786C9EB9-DFC1-4DFB-BA99-BD4CE8A4DE8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26723454-ACEE-46BB-A60A-96CAC3716F95}"/>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9">
                <a:extLst>
                  <a:ext uri="{FF2B5EF4-FFF2-40B4-BE49-F238E27FC236}">
                    <a16:creationId xmlns:a16="http://schemas.microsoft.com/office/drawing/2014/main" id="{75864D04-44BE-4BD4-A16B-193C9A70A758}"/>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0">
                <a:extLst>
                  <a:ext uri="{FF2B5EF4-FFF2-40B4-BE49-F238E27FC236}">
                    <a16:creationId xmlns:a16="http://schemas.microsoft.com/office/drawing/2014/main" id="{144A41E6-71C4-4867-A19C-2BA2B2FA8D3E}"/>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1">
                <a:extLst>
                  <a:ext uri="{FF2B5EF4-FFF2-40B4-BE49-F238E27FC236}">
                    <a16:creationId xmlns:a16="http://schemas.microsoft.com/office/drawing/2014/main" id="{DB7C9394-44D3-42AC-98F0-EC6C67F25B84}"/>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Group showing proven technology to scale from GBs to Petabyte">
            <a:extLst>
              <a:ext uri="{FF2B5EF4-FFF2-40B4-BE49-F238E27FC236}">
                <a16:creationId xmlns:a16="http://schemas.microsoft.com/office/drawing/2014/main" id="{DDE2C653-B5F5-47AF-8430-958903C6D6A2}"/>
              </a:ext>
            </a:extLst>
          </p:cNvPr>
          <p:cNvGrpSpPr/>
          <p:nvPr/>
        </p:nvGrpSpPr>
        <p:grpSpPr>
          <a:xfrm>
            <a:off x="9334046" y="2029745"/>
            <a:ext cx="2286000" cy="3835375"/>
            <a:chOff x="9334046" y="2029745"/>
            <a:chExt cx="2286000" cy="3835375"/>
          </a:xfrm>
        </p:grpSpPr>
        <p:sp>
          <p:nvSpPr>
            <p:cNvPr id="37" name="Oval 36">
              <a:extLst>
                <a:ext uri="{FF2B5EF4-FFF2-40B4-BE49-F238E27FC236}">
                  <a16:creationId xmlns:a16="http://schemas.microsoft.com/office/drawing/2014/main" id="{AB6AB215-B00A-41AC-ADDB-D6F81239217D}"/>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E4D0601-CB04-408B-A9E5-92AFCD4526E1}"/>
                </a:ext>
              </a:extLst>
            </p:cNvPr>
            <p:cNvSpPr/>
            <p:nvPr/>
          </p:nvSpPr>
          <p:spPr>
            <a:xfrm>
              <a:off x="9356644" y="4911013"/>
              <a:ext cx="2240805" cy="95410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PROVEN TECHNOLOGY TO SCALE FROM GBs PETABYTE</a:t>
              </a:r>
            </a:p>
          </p:txBody>
        </p:sp>
        <p:pic>
          <p:nvPicPr>
            <p:cNvPr id="54" name="Graphic 53">
              <a:extLst>
                <a:ext uri="{FF2B5EF4-FFF2-40B4-BE49-F238E27FC236}">
                  <a16:creationId xmlns:a16="http://schemas.microsoft.com/office/drawing/2014/main" id="{29AD8E41-5B78-455C-BAD2-A8ACCE785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spTree>
    <p:extLst>
      <p:ext uri="{BB962C8B-B14F-4D97-AF65-F5344CB8AC3E}">
        <p14:creationId xmlns:p14="http://schemas.microsoft.com/office/powerpoint/2010/main" val="191365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b0bc2a4e-b359-41fd-8d02-f26205a8e61a"/>
  <p:tag name="MIO_UPDATE" val="True"/>
  <p:tag name="MIO_VERSION" val="30.03.2020 15:44:05"/>
  <p:tag name="MIO_DBID" val="12b0c59e-2253-4124-a5e9-470adf4cb168"/>
  <p:tag name="MIO_LASTDOWNLOADED" val="30.03.2020 15:44:52"/>
  <p:tag name="MIO_OBJECTNAME" val="Question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5BB657BC86925438BD8CC2A3D527F5B" ma:contentTypeVersion="15" ma:contentTypeDescription="Create a new document." ma:contentTypeScope="" ma:versionID="de9c0773925d1e49441e150703991f1f">
  <xsd:schema xmlns:xsd="http://www.w3.org/2001/XMLSchema" xmlns:xs="http://www.w3.org/2001/XMLSchema" xmlns:p="http://schemas.microsoft.com/office/2006/metadata/properties" xmlns:ns1="http://schemas.microsoft.com/sharepoint/v3" xmlns:ns2="1faa36c2-34b5-4e19-8d10-c01498bdf7db" xmlns:ns3="b1539245-de36-4d19-b9d0-7f8ec0cbd51e" targetNamespace="http://schemas.microsoft.com/office/2006/metadata/properties" ma:root="true" ma:fieldsID="ad49a60a4d130abf63ebefca24ac5bde" ns1:_="" ns2:_="" ns3:_="">
    <xsd:import namespace="http://schemas.microsoft.com/sharepoint/v3"/>
    <xsd:import namespace="1faa36c2-34b5-4e19-8d10-c01498bdf7db"/>
    <xsd:import namespace="b1539245-de36-4d19-b9d0-7f8ec0cbd5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aa36c2-34b5-4e19-8d10-c01498bdf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539245-de36-4d19-b9d0-7f8ec0cbd51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0D356-E601-4D10-90F6-536FDCA3FCED}">
  <ds:schemaRefs>
    <ds:schemaRef ds:uri="http://purl.org/dc/dcmitype/"/>
    <ds:schemaRef ds:uri="http://schemas.microsoft.com/sharepoint/v3"/>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 ds:uri="1faa36c2-34b5-4e19-8d10-c01498bdf7db"/>
    <ds:schemaRef ds:uri="http://schemas.openxmlformats.org/package/2006/metadata/core-properties"/>
    <ds:schemaRef ds:uri="b1539245-de36-4d19-b9d0-7f8ec0cbd51e"/>
    <ds:schemaRef ds:uri="http://purl.org/dc/terms/"/>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2A1D86A0-51DE-42B0-B170-249EDBD85D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faa36c2-34b5-4e19-8d10-c01498bdf7db"/>
    <ds:schemaRef ds:uri="b1539245-de36-4d19-b9d0-7f8ec0cbd5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3661</Words>
  <Application>Microsoft Office PowerPoint</Application>
  <PresentationFormat>Widescreen</PresentationFormat>
  <Paragraphs>516</Paragraphs>
  <Slides>34</Slides>
  <Notes>30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34</vt:i4>
      </vt:variant>
    </vt:vector>
  </HeadingPairs>
  <TitlesOfParts>
    <vt:vector size="47" baseType="lpstr">
      <vt:lpstr>Arial</vt:lpstr>
      <vt:lpstr>Calibri</vt:lpstr>
      <vt:lpstr>Consolas</vt:lpstr>
      <vt:lpstr>Segoe UI</vt:lpstr>
      <vt:lpstr>Segoe UI Light</vt:lpstr>
      <vt:lpstr>Segoe UI Semibold</vt:lpstr>
      <vt:lpstr>Segoe UI Semilight</vt:lpstr>
      <vt:lpstr>SegoeUI</vt:lpstr>
      <vt:lpstr>Symbol</vt:lpstr>
      <vt:lpstr>Wingdings</vt:lpstr>
      <vt:lpstr>Black Template</vt:lpstr>
      <vt:lpstr>Black_template</vt:lpstr>
      <vt:lpstr>White Template</vt:lpstr>
      <vt:lpstr>Azure Data Explorer</vt:lpstr>
      <vt:lpstr>Digital Transformation</vt:lpstr>
      <vt:lpstr>Intelligent Cloud</vt:lpstr>
      <vt:lpstr>Telemetry - A key data for Digital Transformation</vt:lpstr>
      <vt:lpstr>What are customers looking for? </vt:lpstr>
      <vt:lpstr>The Digital Transformation</vt:lpstr>
      <vt:lpstr>Big Data in Modern Business Environment </vt:lpstr>
      <vt:lpstr>Introducing Azure Data Explorer!</vt:lpstr>
      <vt:lpstr>Key pillars of Azure Data Explorer</vt:lpstr>
      <vt:lpstr>Proven Technology</vt:lpstr>
      <vt:lpstr>Microsoft’s Journey with Azure Data Explorer</vt:lpstr>
      <vt:lpstr>Common use cases across verticals</vt:lpstr>
      <vt:lpstr>Azure Data Explorer Customer Stories</vt:lpstr>
      <vt:lpstr>Customers are saying about Azure Data Explorer </vt:lpstr>
      <vt:lpstr>Connected Trucks Connected Factories</vt:lpstr>
      <vt:lpstr>Customer case study - Bosch</vt:lpstr>
      <vt:lpstr>Customer case study – Buhler Insights</vt:lpstr>
      <vt:lpstr>Integration Patterns</vt:lpstr>
      <vt:lpstr>Integration: Streaming Ingestion</vt:lpstr>
      <vt:lpstr>Integration: Batch Ingestion</vt:lpstr>
      <vt:lpstr>How it works</vt:lpstr>
      <vt:lpstr>Architecture</vt:lpstr>
      <vt:lpstr>Data Management and Ingestion</vt:lpstr>
      <vt:lpstr>One-Click Ingestion (wizard) Friction free on-boarding of your Azure data sources to Azure Data Explorer</vt:lpstr>
      <vt:lpstr>Intuitive querying</vt:lpstr>
      <vt:lpstr>Geospatial query </vt:lpstr>
      <vt:lpstr>Advanced Analytics – Built-in &amp; Extendible</vt:lpstr>
      <vt:lpstr>Azure Data Share - Data Sharing</vt:lpstr>
      <vt:lpstr>Pricing – Flexible Cost</vt:lpstr>
      <vt:lpstr>Enterprise Ready – Mission Critical</vt:lpstr>
      <vt:lpstr>Product Links</vt:lpstr>
      <vt:lpstr>Questions?</vt:lpstr>
      <vt:lpstr>Thank you!</vt:lpstr>
      <vt:lpstr>ADX - The platform for Analytical SaaS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Template</dc:title>
  <dc:creator/>
  <cp:keywords/>
  <dc:description>Version 1.0a</dc:description>
  <cp:lastModifiedBy/>
  <cp:revision>25</cp:revision>
  <dcterms:created xsi:type="dcterms:W3CDTF">2018-03-09T21:22:36Z</dcterms:created>
  <dcterms:modified xsi:type="dcterms:W3CDTF">2022-06-08T12:06:45Z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0x01010045BB657BC86925438BD8CC2A3D527F5B</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